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7" r:id="rId2"/>
    <p:sldId id="341" r:id="rId3"/>
    <p:sldId id="258" r:id="rId4"/>
    <p:sldId id="346" r:id="rId5"/>
    <p:sldId id="265" r:id="rId6"/>
    <p:sldId id="325" r:id="rId7"/>
    <p:sldId id="321" r:id="rId8"/>
    <p:sldId id="322" r:id="rId9"/>
    <p:sldId id="264" r:id="rId10"/>
    <p:sldId id="323" r:id="rId11"/>
    <p:sldId id="324" r:id="rId12"/>
    <p:sldId id="329" r:id="rId13"/>
    <p:sldId id="295" r:id="rId14"/>
    <p:sldId id="296" r:id="rId15"/>
    <p:sldId id="297" r:id="rId16"/>
    <p:sldId id="298" r:id="rId17"/>
    <p:sldId id="299" r:id="rId18"/>
    <p:sldId id="316" r:id="rId19"/>
    <p:sldId id="317" r:id="rId20"/>
    <p:sldId id="318" r:id="rId21"/>
    <p:sldId id="319" r:id="rId22"/>
    <p:sldId id="345" r:id="rId23"/>
    <p:sldId id="327" r:id="rId24"/>
    <p:sldId id="314" r:id="rId25"/>
    <p:sldId id="315" r:id="rId26"/>
    <p:sldId id="328" r:id="rId27"/>
    <p:sldId id="277"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New Parents" id="{F96D07AF-41B1-4606-AFD0-20232DC3162F}">
          <p14:sldIdLst>
            <p14:sldId id="257"/>
            <p14:sldId id="341"/>
            <p14:sldId id="258"/>
            <p14:sldId id="346"/>
            <p14:sldId id="265"/>
            <p14:sldId id="325"/>
            <p14:sldId id="321"/>
            <p14:sldId id="322"/>
            <p14:sldId id="264"/>
            <p14:sldId id="323"/>
            <p14:sldId id="324"/>
            <p14:sldId id="329"/>
            <p14:sldId id="295"/>
            <p14:sldId id="296"/>
            <p14:sldId id="297"/>
            <p14:sldId id="298"/>
            <p14:sldId id="299"/>
            <p14:sldId id="316"/>
            <p14:sldId id="317"/>
            <p14:sldId id="318"/>
            <p14:sldId id="319"/>
            <p14:sldId id="345"/>
            <p14:sldId id="327"/>
            <p14:sldId id="314"/>
            <p14:sldId id="315"/>
            <p14:sldId id="328"/>
            <p14:sldId id="277"/>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78508" autoAdjust="0"/>
  </p:normalViewPr>
  <p:slideViewPr>
    <p:cSldViewPr snapToGrid="0">
      <p:cViewPr>
        <p:scale>
          <a:sx n="66" d="100"/>
          <a:sy n="66" d="100"/>
        </p:scale>
        <p:origin x="-12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E4821-0196-468A-9384-A25E39D3CB1B}" type="datetimeFigureOut">
              <a:rPr lang="en-GB" smtClean="0"/>
              <a:t>02/10/2019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8D1AF-C0E1-4F29-9E45-D45F5EC0BCC8}" type="slidenum">
              <a:rPr lang="en-GB" smtClean="0"/>
              <a:t>‹#›</a:t>
            </a:fld>
            <a:endParaRPr lang="en-GB"/>
          </a:p>
        </p:txBody>
      </p:sp>
    </p:spTree>
    <p:extLst>
      <p:ext uri="{BB962C8B-B14F-4D97-AF65-F5344CB8AC3E}">
        <p14:creationId xmlns:p14="http://schemas.microsoft.com/office/powerpoint/2010/main" val="12474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athswithparents.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Welcome to Maths with Parents. This is a new programme to support your child’s Maths learning </a:t>
            </a:r>
          </a:p>
        </p:txBody>
      </p:sp>
      <p:sp>
        <p:nvSpPr>
          <p:cNvPr id="4" name="Slide Number Placeholder 3"/>
          <p:cNvSpPr>
            <a:spLocks noGrp="1"/>
          </p:cNvSpPr>
          <p:nvPr>
            <p:ph type="sldNum" sz="quarter" idx="5"/>
          </p:nvPr>
        </p:nvSpPr>
        <p:spPr/>
        <p:txBody>
          <a:bodyPr/>
          <a:lstStyle/>
          <a:p>
            <a:fld id="{8678D1AF-C0E1-4F29-9E45-D45F5EC0BCC8}" type="slidenum">
              <a:rPr lang="en-GB" smtClean="0"/>
              <a:t>1</a:t>
            </a:fld>
            <a:endParaRPr lang="en-GB"/>
          </a:p>
        </p:txBody>
      </p:sp>
    </p:spTree>
    <p:extLst>
      <p:ext uri="{BB962C8B-B14F-4D97-AF65-F5344CB8AC3E}">
        <p14:creationId xmlns:p14="http://schemas.microsoft.com/office/powerpoint/2010/main" val="91694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i="1" dirty="0">
                <a:solidFill>
                  <a:schemeClr val="bg1">
                    <a:lumMod val="65000"/>
                  </a:schemeClr>
                </a:solidFill>
              </a:rPr>
              <a:t>Rather than waiting for the group to roll the dice separately, you can do so on behalf of the whole room. Also emphasise that the dice is available on the website, to make sure that parents need minimal resources in the home as want to make this easy for everyone to use.</a:t>
            </a:r>
          </a:p>
          <a:p>
            <a:pPr marL="158750" indent="0">
              <a:buNone/>
            </a:pPr>
            <a:endParaRPr lang="en-GB" dirty="0">
              <a:solidFill>
                <a:schemeClr val="bg1">
                  <a:lumMod val="65000"/>
                </a:schemeClr>
              </a:solidFill>
            </a:endParaRPr>
          </a:p>
          <a:p>
            <a:pPr marL="158750" indent="0">
              <a:buNone/>
            </a:pPr>
            <a:r>
              <a:rPr lang="en-GB" b="1" i="1" dirty="0">
                <a:solidFill>
                  <a:schemeClr val="bg1">
                    <a:lumMod val="65000"/>
                  </a:schemeClr>
                </a:solidFill>
              </a:rPr>
              <a:t>Once the group have played one round, or perhaps two rounds, you can try the next ‘nastier’ version</a:t>
            </a:r>
          </a:p>
          <a:p>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10</a:t>
            </a:fld>
            <a:endParaRPr lang="en-GB"/>
          </a:p>
        </p:txBody>
      </p:sp>
    </p:spTree>
    <p:extLst>
      <p:ext uri="{BB962C8B-B14F-4D97-AF65-F5344CB8AC3E}">
        <p14:creationId xmlns:p14="http://schemas.microsoft.com/office/powerpoint/2010/main" val="304460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 what will everyone be doing at home?! </a:t>
            </a:r>
          </a:p>
        </p:txBody>
      </p:sp>
      <p:sp>
        <p:nvSpPr>
          <p:cNvPr id="4" name="Slide Number Placeholder 3"/>
          <p:cNvSpPr>
            <a:spLocks noGrp="1"/>
          </p:cNvSpPr>
          <p:nvPr>
            <p:ph type="sldNum" sz="quarter" idx="5"/>
          </p:nvPr>
        </p:nvSpPr>
        <p:spPr/>
        <p:txBody>
          <a:bodyPr/>
          <a:lstStyle/>
          <a:p>
            <a:fld id="{8678D1AF-C0E1-4F29-9E45-D45F5EC0BCC8}" type="slidenum">
              <a:rPr lang="en-GB" smtClean="0"/>
              <a:t>12</a:t>
            </a:fld>
            <a:endParaRPr lang="en-GB"/>
          </a:p>
        </p:txBody>
      </p:sp>
    </p:spTree>
    <p:extLst>
      <p:ext uri="{BB962C8B-B14F-4D97-AF65-F5344CB8AC3E}">
        <p14:creationId xmlns:p14="http://schemas.microsoft.com/office/powerpoint/2010/main" val="44577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228600" indent="-228600">
              <a:buAutoNum type="arabicParenR"/>
            </a:pPr>
            <a:r>
              <a:rPr lang="en-GB" dirty="0"/>
              <a:t>Teachers choose the specific topic children are learning that week </a:t>
            </a:r>
          </a:p>
          <a:p>
            <a:pPr marL="228600" indent="-228600">
              <a:buAutoNum type="arabicParenR"/>
            </a:pPr>
            <a:r>
              <a:rPr lang="en-GB" dirty="0"/>
              <a:t>You will receive an email to let you know it is time to login</a:t>
            </a:r>
          </a:p>
        </p:txBody>
      </p:sp>
      <p:sp>
        <p:nvSpPr>
          <p:cNvPr id="4" name="Slide Number Placeholder 3"/>
          <p:cNvSpPr>
            <a:spLocks noGrp="1"/>
          </p:cNvSpPr>
          <p:nvPr>
            <p:ph type="sldNum" sz="quarter" idx="5"/>
          </p:nvPr>
        </p:nvSpPr>
        <p:spPr/>
        <p:txBody>
          <a:bodyPr/>
          <a:lstStyle/>
          <a:p>
            <a:fld id="{6B295B98-40DF-4248-A4B7-E8A8BE2BF2A0}" type="slidenum">
              <a:rPr lang="en-GB" smtClean="0"/>
              <a:t>13</a:t>
            </a:fld>
            <a:endParaRPr lang="en-GB"/>
          </a:p>
        </p:txBody>
      </p:sp>
    </p:spTree>
    <p:extLst>
      <p:ext uri="{BB962C8B-B14F-4D97-AF65-F5344CB8AC3E}">
        <p14:creationId xmlns:p14="http://schemas.microsoft.com/office/powerpoint/2010/main" val="145642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GB" dirty="0"/>
              <a:t>1) Watch the video together.</a:t>
            </a:r>
          </a:p>
          <a:p>
            <a:endParaRPr lang="en-GB" dirty="0"/>
          </a:p>
        </p:txBody>
      </p:sp>
      <p:sp>
        <p:nvSpPr>
          <p:cNvPr id="4" name="Slide Number Placeholder 3"/>
          <p:cNvSpPr>
            <a:spLocks noGrp="1"/>
          </p:cNvSpPr>
          <p:nvPr>
            <p:ph type="sldNum" sz="quarter" idx="5"/>
          </p:nvPr>
        </p:nvSpPr>
        <p:spPr/>
        <p:txBody>
          <a:bodyPr/>
          <a:lstStyle/>
          <a:p>
            <a:fld id="{6B295B98-40DF-4248-A4B7-E8A8BE2BF2A0}" type="slidenum">
              <a:rPr lang="en-GB" smtClean="0"/>
              <a:t>14</a:t>
            </a:fld>
            <a:endParaRPr lang="en-GB"/>
          </a:p>
        </p:txBody>
      </p:sp>
    </p:spTree>
    <p:extLst>
      <p:ext uri="{BB962C8B-B14F-4D97-AF65-F5344CB8AC3E}">
        <p14:creationId xmlns:p14="http://schemas.microsoft.com/office/powerpoint/2010/main" val="335408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Pick which activity to play first. There are two games/activities to play. These are offline and often involve finding things around the house. </a:t>
            </a:r>
            <a:r>
              <a:rPr lang="en-GB" sz="1200" dirty="0">
                <a:latin typeface="Trebuchet MS" panose="020B0603020202020204" pitchFamily="34" charset="0"/>
              </a:rPr>
              <a:t>If the games need print-outs, we email these to the class teacher the day before to print and hand out</a:t>
            </a:r>
          </a:p>
          <a:p>
            <a:endParaRPr lang="en-GB" dirty="0"/>
          </a:p>
        </p:txBody>
      </p:sp>
      <p:sp>
        <p:nvSpPr>
          <p:cNvPr id="4" name="Slide Number Placeholder 3"/>
          <p:cNvSpPr>
            <a:spLocks noGrp="1"/>
          </p:cNvSpPr>
          <p:nvPr>
            <p:ph type="sldNum" sz="quarter" idx="5"/>
          </p:nvPr>
        </p:nvSpPr>
        <p:spPr/>
        <p:txBody>
          <a:bodyPr/>
          <a:lstStyle/>
          <a:p>
            <a:fld id="{6B295B98-40DF-4248-A4B7-E8A8BE2BF2A0}" type="slidenum">
              <a:rPr lang="en-GB" smtClean="0"/>
              <a:t>15</a:t>
            </a:fld>
            <a:endParaRPr lang="en-GB"/>
          </a:p>
        </p:txBody>
      </p:sp>
    </p:spTree>
    <p:extLst>
      <p:ext uri="{BB962C8B-B14F-4D97-AF65-F5344CB8AC3E}">
        <p14:creationId xmlns:p14="http://schemas.microsoft.com/office/powerpoint/2010/main" val="343734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171450" indent="-171450">
              <a:buFont typeface="Arial" panose="020B0604020202020204" pitchFamily="34" charset="0"/>
              <a:buChar char="•"/>
            </a:pPr>
            <a:r>
              <a:rPr lang="en-GB" dirty="0"/>
              <a:t>Comment or upload a photo (</a:t>
            </a:r>
            <a:r>
              <a:rPr lang="en-GB" b="1" dirty="0"/>
              <a:t>include if going to display photos etc.)</a:t>
            </a:r>
            <a:endParaRPr lang="en-GB" dirty="0"/>
          </a:p>
        </p:txBody>
      </p:sp>
      <p:sp>
        <p:nvSpPr>
          <p:cNvPr id="4" name="Slide Number Placeholder 3"/>
          <p:cNvSpPr>
            <a:spLocks noGrp="1"/>
          </p:cNvSpPr>
          <p:nvPr>
            <p:ph type="sldNum" sz="quarter" idx="5"/>
          </p:nvPr>
        </p:nvSpPr>
        <p:spPr/>
        <p:txBody>
          <a:bodyPr/>
          <a:lstStyle/>
          <a:p>
            <a:fld id="{6B295B98-40DF-4248-A4B7-E8A8BE2BF2A0}" type="slidenum">
              <a:rPr lang="en-GB" smtClean="0"/>
              <a:t>16</a:t>
            </a:fld>
            <a:endParaRPr lang="en-GB"/>
          </a:p>
        </p:txBody>
      </p:sp>
    </p:spTree>
    <p:extLst>
      <p:ext uri="{BB962C8B-B14F-4D97-AF65-F5344CB8AC3E}">
        <p14:creationId xmlns:p14="http://schemas.microsoft.com/office/powerpoint/2010/main" val="2133915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171450" indent="-171450">
              <a:buFont typeface="Arial" panose="020B0604020202020204" pitchFamily="34" charset="0"/>
              <a:buChar char="•"/>
            </a:pPr>
            <a:r>
              <a:rPr lang="en-GB" dirty="0"/>
              <a:t>Once a comment or photo is left, choose an item for your Monkey Mathscot! </a:t>
            </a:r>
          </a:p>
          <a:p>
            <a:pPr marL="171450" indent="-171450">
              <a:buFont typeface="Arial" panose="020B0604020202020204" pitchFamily="34" charset="0"/>
              <a:buChar char="•"/>
            </a:pPr>
            <a:r>
              <a:rPr lang="en-GB" dirty="0"/>
              <a:t>The more topics completed, the sillier they can make their Mathscot look! </a:t>
            </a:r>
          </a:p>
          <a:p>
            <a:endParaRPr lang="en-GB" dirty="0"/>
          </a:p>
          <a:p>
            <a:endParaRPr lang="en-GB" dirty="0"/>
          </a:p>
        </p:txBody>
      </p:sp>
      <p:sp>
        <p:nvSpPr>
          <p:cNvPr id="4" name="Slide Number Placeholder 3"/>
          <p:cNvSpPr>
            <a:spLocks noGrp="1"/>
          </p:cNvSpPr>
          <p:nvPr>
            <p:ph type="sldNum" sz="quarter" idx="5"/>
          </p:nvPr>
        </p:nvSpPr>
        <p:spPr/>
        <p:txBody>
          <a:bodyPr/>
          <a:lstStyle/>
          <a:p>
            <a:fld id="{6B295B98-40DF-4248-A4B7-E8A8BE2BF2A0}" type="slidenum">
              <a:rPr lang="en-GB" smtClean="0"/>
              <a:t>17</a:t>
            </a:fld>
            <a:endParaRPr lang="en-GB"/>
          </a:p>
        </p:txBody>
      </p:sp>
    </p:spTree>
    <p:extLst>
      <p:ext uri="{BB962C8B-B14F-4D97-AF65-F5344CB8AC3E}">
        <p14:creationId xmlns:p14="http://schemas.microsoft.com/office/powerpoint/2010/main" val="49840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Will register and log in next. Quickly we will show you through what this looks like on the site. </a:t>
            </a:r>
          </a:p>
          <a:p>
            <a:pPr marL="171450" indent="-171450">
              <a:buFont typeface="Arial" panose="020B0604020202020204" pitchFamily="34" charset="0"/>
              <a:buChar char="•"/>
            </a:pPr>
            <a:r>
              <a:rPr lang="en-GB" dirty="0"/>
              <a:t>To register – 1) Log In, 2) New Parent, 3) Enter details. This will then show you your password so you can then log in for the first time straight away</a:t>
            </a:r>
          </a:p>
        </p:txBody>
      </p:sp>
      <p:sp>
        <p:nvSpPr>
          <p:cNvPr id="4" name="Slide Number Placeholder 3"/>
          <p:cNvSpPr>
            <a:spLocks noGrp="1"/>
          </p:cNvSpPr>
          <p:nvPr>
            <p:ph type="sldNum" sz="quarter" idx="5"/>
          </p:nvPr>
        </p:nvSpPr>
        <p:spPr/>
        <p:txBody>
          <a:bodyPr/>
          <a:lstStyle/>
          <a:p>
            <a:fld id="{8678D1AF-C0E1-4F29-9E45-D45F5EC0BCC8}" type="slidenum">
              <a:rPr lang="en-GB" smtClean="0"/>
              <a:t>18</a:t>
            </a:fld>
            <a:endParaRPr lang="en-GB"/>
          </a:p>
        </p:txBody>
      </p:sp>
    </p:spTree>
    <p:extLst>
      <p:ext uri="{BB962C8B-B14F-4D97-AF65-F5344CB8AC3E}">
        <p14:creationId xmlns:p14="http://schemas.microsoft.com/office/powerpoint/2010/main" val="378660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Trebuchet MS" panose="020B0603020202020204" pitchFamily="34" charset="0"/>
              </a:rPr>
              <a:t>This will be the screen you always see when you login</a:t>
            </a:r>
          </a:p>
          <a:p>
            <a:pPr marL="171450" indent="-171450">
              <a:buFont typeface="Arial" panose="020B0604020202020204" pitchFamily="34" charset="0"/>
              <a:buChar char="•"/>
            </a:pPr>
            <a:r>
              <a:rPr lang="en-GB" dirty="0">
                <a:latin typeface="Trebuchet MS" panose="020B0603020202020204" pitchFamily="34" charset="0"/>
              </a:rPr>
              <a:t>This Monkey </a:t>
            </a:r>
            <a:r>
              <a:rPr lang="en-GB" dirty="0" err="1">
                <a:latin typeface="Trebuchet MS" panose="020B0603020202020204" pitchFamily="34" charset="0"/>
              </a:rPr>
              <a:t>Mathscot</a:t>
            </a:r>
            <a:r>
              <a:rPr lang="en-GB" dirty="0">
                <a:latin typeface="Trebuchet MS" panose="020B0603020202020204" pitchFamily="34" charset="0"/>
              </a:rPr>
              <a:t> will be yours to dress up together throughout the year!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Can add another child so you will only ever need one log in for each adult accessing the site</a:t>
            </a:r>
          </a:p>
          <a:p>
            <a:pPr marL="171450" indent="-171450">
              <a:buFont typeface="Arial" panose="020B0604020202020204" pitchFamily="34" charset="0"/>
              <a:buChar char="•"/>
            </a:pPr>
            <a:r>
              <a:rPr lang="en-GB" dirty="0"/>
              <a:t>Can also have multiple parents/family members linked to each child. Just make sure you enter the child’s name </a:t>
            </a:r>
            <a:r>
              <a:rPr lang="en-GB" b="1" dirty="0"/>
              <a:t>exactly</a:t>
            </a:r>
            <a:r>
              <a:rPr lang="en-GB" b="0" dirty="0"/>
              <a:t> the same</a:t>
            </a:r>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19</a:t>
            </a:fld>
            <a:endParaRPr lang="en-GB"/>
          </a:p>
        </p:txBody>
      </p:sp>
    </p:spTree>
    <p:extLst>
      <p:ext uri="{BB962C8B-B14F-4D97-AF65-F5344CB8AC3E}">
        <p14:creationId xmlns:p14="http://schemas.microsoft.com/office/powerpoint/2010/main" val="525717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Trebuchet MS" panose="020B0603020202020204" pitchFamily="34" charset="0"/>
              </a:rPr>
              <a:t>This is what you will do each time you login. The new topic will be clearly at the bottom of the screen. </a:t>
            </a:r>
          </a:p>
          <a:p>
            <a:endParaRPr lang="en-GB" dirty="0">
              <a:latin typeface="Trebuchet MS" panose="020B0603020202020204" pitchFamily="34" charset="0"/>
            </a:endParaRPr>
          </a:p>
          <a:p>
            <a:pPr marL="171450" indent="-171450">
              <a:buFont typeface="Arial" panose="020B0604020202020204" pitchFamily="34" charset="0"/>
              <a:buChar char="•"/>
            </a:pPr>
            <a:r>
              <a:rPr lang="en-GB" dirty="0">
                <a:latin typeface="Trebuchet MS" panose="020B0603020202020204" pitchFamily="34" charset="0"/>
              </a:rPr>
              <a:t>The stars show how much of it you have completed. </a:t>
            </a:r>
          </a:p>
          <a:p>
            <a:pPr marL="171450" indent="-171450">
              <a:buFont typeface="Arial" panose="020B0604020202020204" pitchFamily="34" charset="0"/>
              <a:buChar char="•"/>
            </a:pPr>
            <a:r>
              <a:rPr lang="en-GB" dirty="0">
                <a:latin typeface="Trebuchet MS" panose="020B0603020202020204" pitchFamily="34" charset="0"/>
              </a:rPr>
              <a:t>1</a:t>
            </a:r>
            <a:r>
              <a:rPr lang="en-GB" baseline="30000" dirty="0">
                <a:latin typeface="Trebuchet MS" panose="020B0603020202020204" pitchFamily="34" charset="0"/>
              </a:rPr>
              <a:t>st</a:t>
            </a:r>
            <a:r>
              <a:rPr lang="en-GB" dirty="0">
                <a:latin typeface="Trebuchet MS" panose="020B0603020202020204" pitchFamily="34" charset="0"/>
              </a:rPr>
              <a:t> Star – Watched the video</a:t>
            </a:r>
          </a:p>
          <a:p>
            <a:pPr marL="171450" indent="-171450">
              <a:buFont typeface="Arial" panose="020B0604020202020204" pitchFamily="34" charset="0"/>
              <a:buChar char="•"/>
            </a:pPr>
            <a:r>
              <a:rPr lang="en-GB" dirty="0">
                <a:latin typeface="Trebuchet MS" panose="020B0603020202020204" pitchFamily="34" charset="0"/>
              </a:rPr>
              <a:t>2</a:t>
            </a:r>
            <a:r>
              <a:rPr lang="en-GB" baseline="30000" dirty="0">
                <a:latin typeface="Trebuchet MS" panose="020B0603020202020204" pitchFamily="34" charset="0"/>
              </a:rPr>
              <a:t>nd</a:t>
            </a:r>
            <a:r>
              <a:rPr lang="en-GB" dirty="0">
                <a:latin typeface="Trebuchet MS" panose="020B0603020202020204" pitchFamily="34" charset="0"/>
              </a:rPr>
              <a:t> Star – First Activity completed with feedback</a:t>
            </a:r>
          </a:p>
          <a:p>
            <a:pPr marL="171450" indent="-171450">
              <a:buFont typeface="Arial" panose="020B0604020202020204" pitchFamily="34" charset="0"/>
              <a:buChar char="•"/>
            </a:pPr>
            <a:r>
              <a:rPr lang="en-GB" dirty="0">
                <a:latin typeface="Trebuchet MS" panose="020B0603020202020204" pitchFamily="34" charset="0"/>
              </a:rPr>
              <a:t>3</a:t>
            </a:r>
            <a:r>
              <a:rPr lang="en-GB" baseline="30000" dirty="0">
                <a:latin typeface="Trebuchet MS" panose="020B0603020202020204" pitchFamily="34" charset="0"/>
              </a:rPr>
              <a:t>rd</a:t>
            </a:r>
            <a:r>
              <a:rPr lang="en-GB" dirty="0">
                <a:latin typeface="Trebuchet MS" panose="020B0603020202020204" pitchFamily="34" charset="0"/>
              </a:rPr>
              <a:t> Star – Second Activity completed with feedback</a:t>
            </a:r>
          </a:p>
          <a:p>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20</a:t>
            </a:fld>
            <a:endParaRPr lang="en-GB"/>
          </a:p>
        </p:txBody>
      </p:sp>
    </p:spTree>
    <p:extLst>
      <p:ext uri="{BB962C8B-B14F-4D97-AF65-F5344CB8AC3E}">
        <p14:creationId xmlns:p14="http://schemas.microsoft.com/office/powerpoint/2010/main" val="87257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1" i="1" dirty="0"/>
          </a:p>
        </p:txBody>
      </p:sp>
      <p:sp>
        <p:nvSpPr>
          <p:cNvPr id="4" name="Slide Number Placeholder 3"/>
          <p:cNvSpPr>
            <a:spLocks noGrp="1"/>
          </p:cNvSpPr>
          <p:nvPr>
            <p:ph type="sldNum" sz="quarter" idx="5"/>
          </p:nvPr>
        </p:nvSpPr>
        <p:spPr/>
        <p:txBody>
          <a:bodyPr/>
          <a:lstStyle/>
          <a:p>
            <a:fld id="{8678D1AF-C0E1-4F29-9E45-D45F5EC0BCC8}" type="slidenum">
              <a:rPr lang="en-GB" smtClean="0"/>
              <a:t>2</a:t>
            </a:fld>
            <a:endParaRPr lang="en-GB"/>
          </a:p>
        </p:txBody>
      </p:sp>
    </p:spTree>
    <p:extLst>
      <p:ext uri="{BB962C8B-B14F-4D97-AF65-F5344CB8AC3E}">
        <p14:creationId xmlns:p14="http://schemas.microsoft.com/office/powerpoint/2010/main" val="145593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for each topic you will need to do the following:</a:t>
            </a:r>
          </a:p>
          <a:p>
            <a:endParaRPr lang="en-GB" dirty="0"/>
          </a:p>
          <a:p>
            <a:r>
              <a:rPr lang="en-GB" dirty="0"/>
              <a:t>1) Watch the video. Only once you have watched it, the activities will appear</a:t>
            </a:r>
          </a:p>
        </p:txBody>
      </p:sp>
      <p:sp>
        <p:nvSpPr>
          <p:cNvPr id="4" name="Slide Number Placeholder 3"/>
          <p:cNvSpPr>
            <a:spLocks noGrp="1"/>
          </p:cNvSpPr>
          <p:nvPr>
            <p:ph type="sldNum" sz="quarter" idx="5"/>
          </p:nvPr>
        </p:nvSpPr>
        <p:spPr/>
        <p:txBody>
          <a:bodyPr/>
          <a:lstStyle/>
          <a:p>
            <a:fld id="{8678D1AF-C0E1-4F29-9E45-D45F5EC0BCC8}" type="slidenum">
              <a:rPr lang="en-GB" smtClean="0"/>
              <a:t>21</a:t>
            </a:fld>
            <a:endParaRPr lang="en-GB"/>
          </a:p>
        </p:txBody>
      </p:sp>
    </p:spTree>
    <p:extLst>
      <p:ext uri="{BB962C8B-B14F-4D97-AF65-F5344CB8AC3E}">
        <p14:creationId xmlns:p14="http://schemas.microsoft.com/office/powerpoint/2010/main" val="223472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Play the activity together - </a:t>
            </a:r>
            <a:r>
              <a:rPr lang="en-GB" dirty="0">
                <a:latin typeface="Trebuchet MS" panose="020B0603020202020204" pitchFamily="34" charset="0"/>
              </a:rPr>
              <a:t>Sometimes these have some additional help or ideas you can download</a:t>
            </a:r>
            <a:endParaRPr lang="en-GB" dirty="0"/>
          </a:p>
          <a:p>
            <a:r>
              <a:rPr lang="en-GB" dirty="0"/>
              <a:t>3) Rate the activity</a:t>
            </a:r>
          </a:p>
          <a:p>
            <a:r>
              <a:rPr lang="en-GB" dirty="0"/>
              <a:t>4) Leave parent and child comments, and/or upload a photo - </a:t>
            </a:r>
            <a:r>
              <a:rPr lang="en-GB" dirty="0">
                <a:latin typeface="Trebuchet MS" panose="020B0603020202020204" pitchFamily="34" charset="0"/>
              </a:rPr>
              <a:t>This feedback is really helpful for class teachers to know how you are getting on. It is also great to hear what you both enjoyed or found challenging. You can also upload a photo!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a:latin typeface="Trebuchet MS" panose="020B0603020202020204" pitchFamily="34" charset="0"/>
              </a:rPr>
              <a:t>Only once you have left feedback or uploaded a photo – you can choose an item for the Monkey </a:t>
            </a:r>
            <a:r>
              <a:rPr lang="en-GB" dirty="0" err="1">
                <a:latin typeface="Trebuchet MS" panose="020B0603020202020204" pitchFamily="34" charset="0"/>
              </a:rPr>
              <a:t>Mathscot</a:t>
            </a:r>
            <a:r>
              <a:rPr lang="en-GB" dirty="0">
                <a:latin typeface="Trebuchet MS" panose="020B0603020202020204" pitchFamily="34" charset="0"/>
              </a:rPr>
              <a:t>!</a:t>
            </a:r>
          </a:p>
          <a:p>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22</a:t>
            </a:fld>
            <a:endParaRPr lang="en-GB"/>
          </a:p>
        </p:txBody>
      </p:sp>
    </p:spTree>
    <p:extLst>
      <p:ext uri="{BB962C8B-B14F-4D97-AF65-F5344CB8AC3E}">
        <p14:creationId xmlns:p14="http://schemas.microsoft.com/office/powerpoint/2010/main" val="2574954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Edit for your school – how often are you setting work, are there any other expectations you want to set or extras ideas you have incorporated in school such as Maths with Parents notice board, certificates in assemblies etc.</a:t>
            </a:r>
          </a:p>
        </p:txBody>
      </p:sp>
      <p:sp>
        <p:nvSpPr>
          <p:cNvPr id="4" name="Slide Number Placeholder 3"/>
          <p:cNvSpPr>
            <a:spLocks noGrp="1"/>
          </p:cNvSpPr>
          <p:nvPr>
            <p:ph type="sldNum" sz="quarter" idx="5"/>
          </p:nvPr>
        </p:nvSpPr>
        <p:spPr/>
        <p:txBody>
          <a:bodyPr/>
          <a:lstStyle/>
          <a:p>
            <a:fld id="{8678D1AF-C0E1-4F29-9E45-D45F5EC0BCC8}" type="slidenum">
              <a:rPr lang="en-GB" smtClean="0"/>
              <a:t>23</a:t>
            </a:fld>
            <a:endParaRPr lang="en-GB"/>
          </a:p>
        </p:txBody>
      </p:sp>
    </p:spTree>
    <p:extLst>
      <p:ext uri="{BB962C8B-B14F-4D97-AF65-F5344CB8AC3E}">
        <p14:creationId xmlns:p14="http://schemas.microsoft.com/office/powerpoint/2010/main" val="393357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need to input class codes for your classes here</a:t>
            </a:r>
          </a:p>
          <a:p>
            <a:endParaRPr lang="en-GB" dirty="0"/>
          </a:p>
          <a:p>
            <a:r>
              <a:rPr lang="en-GB" dirty="0"/>
              <a:t>Getting logged in is really quick and easy. Will do this right away. The site is designed to work well on mobile phones and the majority of parents access it in this way. If anyone does not have a phone with them or would prefer to use a school laptop etc. please say.</a:t>
            </a:r>
          </a:p>
          <a:p>
            <a:endParaRPr lang="en-GB" dirty="0"/>
          </a:p>
          <a:p>
            <a:pPr marL="457200" lvl="0" indent="-342900" rtl="0">
              <a:spcBef>
                <a:spcPts val="0"/>
              </a:spcBef>
              <a:spcAft>
                <a:spcPts val="0"/>
              </a:spcAft>
              <a:buSzPts val="1800"/>
              <a:buFont typeface="PT Sans"/>
              <a:buAutoNum type="arabicPeriod"/>
            </a:pPr>
            <a:r>
              <a:rPr lang="en-GB" sz="1200" dirty="0">
                <a:latin typeface="Trebuchet MS" panose="020B0603020202020204" pitchFamily="34" charset="0"/>
                <a:ea typeface="PT Sans"/>
                <a:cs typeface="PT Sans"/>
                <a:sym typeface="PT Sans"/>
              </a:rPr>
              <a:t>Visit </a:t>
            </a:r>
            <a:r>
              <a:rPr lang="en-GB" sz="1200" b="1" u="sng" dirty="0">
                <a:solidFill>
                  <a:schemeClr val="hlink"/>
                </a:solidFill>
                <a:latin typeface="Trebuchet MS" panose="020B0603020202020204" pitchFamily="34" charset="0"/>
                <a:ea typeface="PT Sans"/>
                <a:cs typeface="PT Sans"/>
                <a:sym typeface="PT Sans"/>
                <a:hlinkClick r:id="rId3"/>
              </a:rPr>
              <a:t>www.mathswithparents.com</a:t>
            </a:r>
            <a:endParaRPr lang="en-GB" sz="1200" dirty="0">
              <a:latin typeface="Trebuchet MS" panose="020B0603020202020204" pitchFamily="34" charset="0"/>
              <a:ea typeface="PT Sans"/>
              <a:cs typeface="PT Sans"/>
              <a:sym typeface="PT Sans"/>
            </a:endParaRPr>
          </a:p>
          <a:p>
            <a:pPr marL="457200" lvl="0" indent="-342900" rtl="0">
              <a:spcBef>
                <a:spcPts val="0"/>
              </a:spcBef>
              <a:spcAft>
                <a:spcPts val="0"/>
              </a:spcAft>
              <a:buSzPts val="1800"/>
              <a:buFont typeface="PT Sans"/>
              <a:buAutoNum type="arabicPeriod"/>
            </a:pPr>
            <a:r>
              <a:rPr lang="en-GB" sz="1200" dirty="0">
                <a:latin typeface="Trebuchet MS" panose="020B0603020202020204" pitchFamily="34" charset="0"/>
                <a:ea typeface="PT Sans"/>
                <a:cs typeface="PT Sans"/>
                <a:sym typeface="PT Sans"/>
              </a:rPr>
              <a:t>Click ‘Log In’, then ‘New Parent’</a:t>
            </a:r>
          </a:p>
          <a:p>
            <a:pPr marL="457200" lvl="0" indent="-342900" rtl="0">
              <a:spcBef>
                <a:spcPts val="0"/>
              </a:spcBef>
              <a:spcAft>
                <a:spcPts val="0"/>
              </a:spcAft>
              <a:buSzPts val="1800"/>
              <a:buFont typeface="PT Sans"/>
              <a:buAutoNum type="arabicPeriod"/>
            </a:pPr>
            <a:r>
              <a:rPr lang="en-GB" sz="1200" dirty="0">
                <a:latin typeface="Trebuchet MS" panose="020B0603020202020204" pitchFamily="34" charset="0"/>
                <a:ea typeface="PT Sans"/>
                <a:cs typeface="PT Sans"/>
                <a:sym typeface="PT Sans"/>
              </a:rPr>
              <a:t>Enter your child’s class code:</a:t>
            </a:r>
          </a:p>
        </p:txBody>
      </p:sp>
      <p:sp>
        <p:nvSpPr>
          <p:cNvPr id="4" name="Slide Number Placeholder 3"/>
          <p:cNvSpPr>
            <a:spLocks noGrp="1"/>
          </p:cNvSpPr>
          <p:nvPr>
            <p:ph type="sldNum" sz="quarter" idx="5"/>
          </p:nvPr>
        </p:nvSpPr>
        <p:spPr/>
        <p:txBody>
          <a:bodyPr/>
          <a:lstStyle/>
          <a:p>
            <a:fld id="{8678D1AF-C0E1-4F29-9E45-D45F5EC0BCC8}" type="slidenum">
              <a:rPr lang="en-GB" smtClean="0"/>
              <a:t>25</a:t>
            </a:fld>
            <a:endParaRPr lang="en-GB"/>
          </a:p>
        </p:txBody>
      </p:sp>
    </p:spTree>
    <p:extLst>
      <p:ext uri="{BB962C8B-B14F-4D97-AF65-F5344CB8AC3E}">
        <p14:creationId xmlns:p14="http://schemas.microsoft.com/office/powerpoint/2010/main" val="621381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db578f958_0_27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Google Shape;176;g3db578f958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rtl="0">
              <a:spcBef>
                <a:spcPts val="0"/>
              </a:spcBef>
              <a:spcAft>
                <a:spcPts val="0"/>
              </a:spcAft>
              <a:buFont typeface="Arial" panose="020B0604020202020204" pitchFamily="34" charset="0"/>
              <a:buChar char="•"/>
            </a:pPr>
            <a:r>
              <a:rPr lang="en-GB" b="1" dirty="0">
                <a:solidFill>
                  <a:schemeClr val="bg1">
                    <a:lumMod val="65000"/>
                  </a:schemeClr>
                </a:solidFill>
              </a:rPr>
              <a:t>Adding another </a:t>
            </a:r>
            <a:r>
              <a:rPr lang="en-GB" b="1" i="0" dirty="0">
                <a:solidFill>
                  <a:schemeClr val="bg1">
                    <a:lumMod val="65000"/>
                  </a:schemeClr>
                </a:solidFill>
              </a:rPr>
              <a:t>child </a:t>
            </a:r>
            <a:r>
              <a:rPr lang="en-GB" i="0" dirty="0">
                <a:solidFill>
                  <a:schemeClr val="bg1">
                    <a:lumMod val="65000"/>
                  </a:schemeClr>
                </a:solidFill>
              </a:rPr>
              <a:t>– if there are twins, it can sometimes work better to have them both as the same – so just one account with first name e.g. Charlie and Betty surname e.g. Smith. This means parents will only need to login and complete comments once (it also means they will have the same </a:t>
            </a:r>
            <a:r>
              <a:rPr lang="en-GB" i="0" dirty="0" err="1">
                <a:solidFill>
                  <a:schemeClr val="bg1">
                    <a:lumMod val="65000"/>
                  </a:schemeClr>
                </a:solidFill>
              </a:rPr>
              <a:t>Mathscot</a:t>
            </a:r>
            <a:r>
              <a:rPr lang="en-GB" i="0" dirty="0">
                <a:solidFill>
                  <a:schemeClr val="bg1">
                    <a:lumMod val="65000"/>
                  </a:schemeClr>
                </a:solidFill>
              </a:rPr>
              <a:t>)</a:t>
            </a:r>
          </a:p>
          <a:p>
            <a:pPr marL="171450" lvl="0" indent="-171450" rtl="0">
              <a:spcBef>
                <a:spcPts val="0"/>
              </a:spcBef>
              <a:spcAft>
                <a:spcPts val="0"/>
              </a:spcAft>
              <a:buFont typeface="Arial" panose="020B0604020202020204" pitchFamily="34" charset="0"/>
              <a:buChar char="•"/>
            </a:pPr>
            <a:endParaRPr lang="en-GB" i="0" dirty="0">
              <a:solidFill>
                <a:schemeClr val="bg1">
                  <a:lumMod val="65000"/>
                </a:schemeClr>
              </a:solidFill>
            </a:endParaRPr>
          </a:p>
          <a:p>
            <a:pPr marL="171450" lvl="0" indent="-171450" rtl="0">
              <a:spcBef>
                <a:spcPts val="0"/>
              </a:spcBef>
              <a:spcAft>
                <a:spcPts val="0"/>
              </a:spcAft>
              <a:buFont typeface="Arial" panose="020B0604020202020204" pitchFamily="34" charset="0"/>
              <a:buChar char="•"/>
            </a:pPr>
            <a:r>
              <a:rPr lang="en-GB" b="1" i="0" dirty="0">
                <a:solidFill>
                  <a:schemeClr val="bg1">
                    <a:lumMod val="65000"/>
                  </a:schemeClr>
                </a:solidFill>
              </a:rPr>
              <a:t>Adding another parent </a:t>
            </a:r>
            <a:r>
              <a:rPr lang="en-GB" i="0" dirty="0">
                <a:solidFill>
                  <a:schemeClr val="bg1">
                    <a:lumMod val="65000"/>
                  </a:schemeClr>
                </a:solidFill>
              </a:rPr>
              <a:t>– this is really simple and often so important in ensuring all pupils have an opportunity to play the games – particularly where there is shared responsibility for the child.</a:t>
            </a:r>
          </a:p>
        </p:txBody>
      </p:sp>
    </p:spTree>
    <p:extLst>
      <p:ext uri="{BB962C8B-B14F-4D97-AF65-F5344CB8AC3E}">
        <p14:creationId xmlns:p14="http://schemas.microsoft.com/office/powerpoint/2010/main" val="403895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want your children to see Maths in the everyday world around them, and to have fun playing Maths games and activities with you at home but we understand, there can be a number of challenges when it comes to supporting your child in Maths at home. </a:t>
            </a:r>
          </a:p>
          <a:p>
            <a:pPr marL="171450" indent="-171450">
              <a:buFont typeface="Arial" panose="020B0604020202020204" pitchFamily="34" charset="0"/>
              <a:buChar char="•"/>
            </a:pPr>
            <a:r>
              <a:rPr lang="en-GB" dirty="0"/>
              <a:t>National Numeracy did a survey in 2015 which revealed that the new teaching methods were the most common reason for parents no helping their child with Maths at home. </a:t>
            </a:r>
          </a:p>
          <a:p>
            <a:pPr marL="171450" indent="-171450">
              <a:buFont typeface="Arial" panose="020B0604020202020204" pitchFamily="34" charset="0"/>
              <a:buChar char="•"/>
            </a:pPr>
            <a:r>
              <a:rPr lang="en-GB" sz="1200" i="0" dirty="0"/>
              <a:t>So even where confident in Maths abilities, the new teaching methods which include language and methods we do not always understand, can make supporting difficult and cause conflict - “you don’t do it that way, I was taught to do it like this”. Finding the time can also be a common challenge when looking to increase support at home. </a:t>
            </a:r>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3</a:t>
            </a:fld>
            <a:endParaRPr lang="en-GB"/>
          </a:p>
        </p:txBody>
      </p:sp>
    </p:spTree>
    <p:extLst>
      <p:ext uri="{BB962C8B-B14F-4D97-AF65-F5344CB8AC3E}">
        <p14:creationId xmlns:p14="http://schemas.microsoft.com/office/powerpoint/2010/main" val="121872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Who studies Arrays when they were in school? (expects a very poor response)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is an array. It is a series of shapes which we can use to help counting and multiplication. </a:t>
            </a:r>
          </a:p>
          <a:p>
            <a:pPr marL="171450" indent="-171450">
              <a:buFont typeface="Arial" panose="020B0604020202020204" pitchFamily="34" charset="0"/>
              <a:buChar char="•"/>
            </a:pPr>
            <a:r>
              <a:rPr lang="en-GB" dirty="0"/>
              <a:t>This array is two tall by three wide, we can use it to help us count, but if we also spot patterns we can use it to demonstrate two and three times tables. Which is much more effective than the way it used to be taught by rote learning and repetition of specific times tables.  </a:t>
            </a:r>
          </a:p>
          <a:p>
            <a:pPr marL="171450" indent="-171450">
              <a:buFont typeface="Arial" panose="020B0604020202020204" pitchFamily="34" charset="0"/>
              <a:buChar char="•"/>
            </a:pPr>
            <a:r>
              <a:rPr lang="en-GB" dirty="0"/>
              <a:t>And once we can see how useful this is, we can start to see arrays everywhere, from egg boxes, baking trays, windows etc. Brilliant! This is maths in action, and a great way for us to try and help our children to use these methods outside of school….. In everyday life, helping them see how important it is. </a:t>
            </a:r>
          </a:p>
          <a:p>
            <a:pPr marL="171450" indent="-171450">
              <a:buFont typeface="Arial" panose="020B0604020202020204" pitchFamily="34" charset="0"/>
              <a:buChar char="•"/>
            </a:pPr>
            <a:r>
              <a:rPr lang="en-GB" dirty="0"/>
              <a:t>BUT we can only do this If only we know what the methods are! </a:t>
            </a:r>
          </a:p>
        </p:txBody>
      </p:sp>
      <p:sp>
        <p:nvSpPr>
          <p:cNvPr id="4" name="Slide Number Placeholder 3"/>
          <p:cNvSpPr>
            <a:spLocks noGrp="1"/>
          </p:cNvSpPr>
          <p:nvPr>
            <p:ph type="sldNum" sz="quarter" idx="5"/>
          </p:nvPr>
        </p:nvSpPr>
        <p:spPr/>
        <p:txBody>
          <a:bodyPr/>
          <a:lstStyle/>
          <a:p>
            <a:fld id="{8678D1AF-C0E1-4F29-9E45-D45F5EC0BCC8}" type="slidenum">
              <a:rPr lang="en-GB" smtClean="0"/>
              <a:t>4</a:t>
            </a:fld>
            <a:endParaRPr lang="en-GB"/>
          </a:p>
        </p:txBody>
      </p:sp>
    </p:spTree>
    <p:extLst>
      <p:ext uri="{BB962C8B-B14F-4D97-AF65-F5344CB8AC3E}">
        <p14:creationId xmlns:p14="http://schemas.microsoft.com/office/powerpoint/2010/main" val="168351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solidFill>
                  <a:srgbClr val="434343"/>
                </a:solidFill>
                <a:latin typeface="PT Sans"/>
                <a:sym typeface="PT Sans"/>
              </a:rPr>
              <a:t>Maths with Parents has been created to support parents, children, and </a:t>
            </a:r>
            <a:r>
              <a:rPr lang="en-GB" sz="1200" b="0" dirty="0">
                <a:solidFill>
                  <a:srgbClr val="434343"/>
                </a:solidFill>
                <a:latin typeface="PT Sans"/>
                <a:sym typeface="PT Sans"/>
              </a:rPr>
              <a:t>the school. It </a:t>
            </a:r>
            <a:r>
              <a:rPr lang="en-GB" b="0" dirty="0"/>
              <a:t>bring together education across all of these spheres, bringing learning into the home and helping children practice what they learn in the classroom, and giving you easy ways to help them with maths</a:t>
            </a:r>
          </a:p>
          <a:p>
            <a:pPr marL="628650" lvl="1" indent="-171450">
              <a:buFont typeface="Arial" panose="020B0604020202020204" pitchFamily="34" charset="0"/>
              <a:buChar char="•"/>
            </a:pPr>
            <a:r>
              <a:rPr lang="en-GB" sz="1200" b="1" dirty="0">
                <a:solidFill>
                  <a:srgbClr val="434343"/>
                </a:solidFill>
                <a:latin typeface="PT Sans"/>
                <a:sym typeface="PT Sans"/>
              </a:rPr>
              <a:t>Parents</a:t>
            </a:r>
            <a:r>
              <a:rPr lang="en-GB" sz="1200" dirty="0">
                <a:solidFill>
                  <a:srgbClr val="434343"/>
                </a:solidFill>
                <a:latin typeface="PT Sans"/>
                <a:sym typeface="PT Sans"/>
              </a:rPr>
              <a:t> – are provided with the tools to engage in the curriculum and feedback to teachers on their child’s learning</a:t>
            </a:r>
          </a:p>
          <a:p>
            <a:pPr marL="628650" lvl="1" indent="-171450">
              <a:buFont typeface="Arial" panose="020B0604020202020204" pitchFamily="34" charset="0"/>
              <a:buChar char="•"/>
            </a:pPr>
            <a:r>
              <a:rPr lang="en-GB" sz="1200" b="1" dirty="0">
                <a:solidFill>
                  <a:srgbClr val="434343"/>
                </a:solidFill>
                <a:latin typeface="PT Sans"/>
                <a:sym typeface="PT Sans"/>
              </a:rPr>
              <a:t>Schools</a:t>
            </a:r>
            <a:r>
              <a:rPr lang="en-GB" sz="1200" dirty="0">
                <a:solidFill>
                  <a:srgbClr val="434343"/>
                </a:solidFill>
                <a:latin typeface="PT Sans"/>
                <a:sym typeface="PT Sans"/>
              </a:rPr>
              <a:t> – are able to make at home support strictly relevant to the current curriculum and to receive feedback from the home</a:t>
            </a:r>
          </a:p>
          <a:p>
            <a:pPr marL="628650" lvl="1" indent="-171450">
              <a:buFont typeface="Arial" panose="020B0604020202020204" pitchFamily="34" charset="0"/>
              <a:buChar char="•"/>
            </a:pPr>
            <a:r>
              <a:rPr lang="en-GB" sz="1200" b="1" dirty="0">
                <a:solidFill>
                  <a:srgbClr val="434343"/>
                </a:solidFill>
                <a:latin typeface="PT Sans"/>
                <a:sym typeface="PT Sans"/>
              </a:rPr>
              <a:t>Children</a:t>
            </a:r>
            <a:r>
              <a:rPr lang="en-GB" sz="1200" dirty="0">
                <a:solidFill>
                  <a:srgbClr val="434343"/>
                </a:solidFill>
                <a:latin typeface="PT Sans"/>
                <a:sym typeface="PT Sans"/>
              </a:rPr>
              <a:t> – have fun games and activities to play which are designed to deepen their understanding and enjoy learning at home too.</a:t>
            </a:r>
          </a:p>
          <a:p>
            <a:pPr marL="171450" indent="-171450">
              <a:buFont typeface="Arial" panose="020B0604020202020204" pitchFamily="34" charset="0"/>
              <a:buChar char="•"/>
            </a:pPr>
            <a:endParaRPr lang="en-GB" sz="1200" dirty="0">
              <a:solidFill>
                <a:srgbClr val="434343"/>
              </a:solidFill>
              <a:latin typeface="PT Sans"/>
              <a:sym typeface="PT Sans"/>
            </a:endParaRPr>
          </a:p>
          <a:p>
            <a:endParaRPr lang="en-GB" sz="1200" dirty="0">
              <a:solidFill>
                <a:srgbClr val="434343"/>
              </a:solidFill>
              <a:latin typeface="PT Sans"/>
              <a:sym typeface="PT Sans"/>
            </a:endParaRPr>
          </a:p>
          <a:p>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5</a:t>
            </a:fld>
            <a:endParaRPr lang="en-GB"/>
          </a:p>
        </p:txBody>
      </p:sp>
    </p:spTree>
    <p:extLst>
      <p:ext uri="{BB962C8B-B14F-4D97-AF65-F5344CB8AC3E}">
        <p14:creationId xmlns:p14="http://schemas.microsoft.com/office/powerpoint/2010/main" val="225705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Before we look at the site, will do some Maths with a Maths with Parents activity so you can see an example! </a:t>
            </a:r>
          </a:p>
          <a:p>
            <a:endParaRPr lang="en-GB" dirty="0"/>
          </a:p>
          <a:p>
            <a:endParaRPr lang="en-GB" dirty="0"/>
          </a:p>
        </p:txBody>
      </p:sp>
      <p:sp>
        <p:nvSpPr>
          <p:cNvPr id="4" name="Slide Number Placeholder 3"/>
          <p:cNvSpPr>
            <a:spLocks noGrp="1"/>
          </p:cNvSpPr>
          <p:nvPr>
            <p:ph type="sldNum" sz="quarter" idx="5"/>
          </p:nvPr>
        </p:nvSpPr>
        <p:spPr/>
        <p:txBody>
          <a:bodyPr/>
          <a:lstStyle/>
          <a:p>
            <a:fld id="{8678D1AF-C0E1-4F29-9E45-D45F5EC0BCC8}" type="slidenum">
              <a:rPr lang="en-GB" smtClean="0"/>
              <a:t>6</a:t>
            </a:fld>
            <a:endParaRPr lang="en-GB"/>
          </a:p>
        </p:txBody>
      </p:sp>
    </p:spTree>
    <p:extLst>
      <p:ext uri="{BB962C8B-B14F-4D97-AF65-F5344CB8AC3E}">
        <p14:creationId xmlns:p14="http://schemas.microsoft.com/office/powerpoint/2010/main" val="2049590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is an example for 3 digit place value </a:t>
            </a:r>
          </a:p>
          <a:p>
            <a:r>
              <a:rPr lang="en-GB" b="1" dirty="0"/>
              <a:t>Watch the video</a:t>
            </a:r>
          </a:p>
        </p:txBody>
      </p:sp>
      <p:sp>
        <p:nvSpPr>
          <p:cNvPr id="4" name="Slide Number Placeholder 3"/>
          <p:cNvSpPr>
            <a:spLocks noGrp="1"/>
          </p:cNvSpPr>
          <p:nvPr>
            <p:ph type="sldNum" sz="quarter" idx="5"/>
          </p:nvPr>
        </p:nvSpPr>
        <p:spPr/>
        <p:txBody>
          <a:bodyPr/>
          <a:lstStyle/>
          <a:p>
            <a:fld id="{8678D1AF-C0E1-4F29-9E45-D45F5EC0BCC8}" type="slidenum">
              <a:rPr lang="en-GB" smtClean="0"/>
              <a:t>7</a:t>
            </a:fld>
            <a:endParaRPr lang="en-GB"/>
          </a:p>
        </p:txBody>
      </p:sp>
    </p:spTree>
    <p:extLst>
      <p:ext uri="{BB962C8B-B14F-4D97-AF65-F5344CB8AC3E}">
        <p14:creationId xmlns:p14="http://schemas.microsoft.com/office/powerpoint/2010/main" val="37568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Then we choose and activity. </a:t>
            </a:r>
          </a:p>
        </p:txBody>
      </p:sp>
      <p:sp>
        <p:nvSpPr>
          <p:cNvPr id="4" name="Slide Number Placeholder 3"/>
          <p:cNvSpPr>
            <a:spLocks noGrp="1"/>
          </p:cNvSpPr>
          <p:nvPr>
            <p:ph type="sldNum" sz="quarter" idx="5"/>
          </p:nvPr>
        </p:nvSpPr>
        <p:spPr/>
        <p:txBody>
          <a:bodyPr/>
          <a:lstStyle/>
          <a:p>
            <a:fld id="{8678D1AF-C0E1-4F29-9E45-D45F5EC0BCC8}" type="slidenum">
              <a:rPr lang="en-GB" smtClean="0"/>
              <a:t>8</a:t>
            </a:fld>
            <a:endParaRPr lang="en-GB"/>
          </a:p>
        </p:txBody>
      </p:sp>
    </p:spTree>
    <p:extLst>
      <p:ext uri="{BB962C8B-B14F-4D97-AF65-F5344CB8AC3E}">
        <p14:creationId xmlns:p14="http://schemas.microsoft.com/office/powerpoint/2010/main" val="72660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db578f958_0_34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Google Shape;126;g3db578f958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1" i="1" dirty="0">
                <a:solidFill>
                  <a:schemeClr val="bg1">
                    <a:lumMod val="65000"/>
                  </a:schemeClr>
                </a:solidFill>
              </a:rPr>
              <a:t>You will need to have pens and small scraps of paper available in the room.  Either print off (and explain that if there are essential resources – these will be printed off by the school the day before) or ask parents to draw the grid on a piece of scrap paper.</a:t>
            </a:r>
          </a:p>
          <a:p>
            <a:pPr marL="0" lvl="0" indent="0">
              <a:spcBef>
                <a:spcPts val="0"/>
              </a:spcBef>
              <a:spcAft>
                <a:spcPts val="0"/>
              </a:spcAft>
              <a:buNone/>
            </a:pPr>
            <a:r>
              <a:rPr lang="en-GB" b="1" i="1" dirty="0">
                <a:solidFill>
                  <a:schemeClr val="bg1">
                    <a:lumMod val="65000"/>
                  </a:schemeClr>
                </a:solidFill>
              </a:rPr>
              <a:t>Parents will need to be in pairs </a:t>
            </a:r>
          </a:p>
          <a:p>
            <a:pPr marL="0" lvl="0" indent="0">
              <a:spcBef>
                <a:spcPts val="0"/>
              </a:spcBef>
              <a:spcAft>
                <a:spcPts val="0"/>
              </a:spcAft>
              <a:buNone/>
            </a:pPr>
            <a:endParaRPr lang="en-GB" dirty="0">
              <a:solidFill>
                <a:schemeClr val="bg1">
                  <a:lumMod val="65000"/>
                </a:schemeClr>
              </a:solidFill>
            </a:endParaRPr>
          </a:p>
          <a:p>
            <a:pPr marL="0" lvl="0" indent="0">
              <a:spcBef>
                <a:spcPts val="0"/>
              </a:spcBef>
              <a:spcAft>
                <a:spcPts val="0"/>
              </a:spcAft>
              <a:buNone/>
            </a:pPr>
            <a:endParaRPr lang="en-GB" dirty="0">
              <a:solidFill>
                <a:schemeClr val="bg1">
                  <a:lumMod val="65000"/>
                </a:schemeClr>
              </a:solidFill>
            </a:endParaRPr>
          </a:p>
          <a:p>
            <a:pPr marL="0" lvl="0" indent="0">
              <a:spcBef>
                <a:spcPts val="0"/>
              </a:spcBef>
              <a:spcAft>
                <a:spcPts val="0"/>
              </a:spcAft>
              <a:buNone/>
            </a:pPr>
            <a:endParaRPr lang="en-GB" dirty="0">
              <a:solidFill>
                <a:schemeClr val="bg1">
                  <a:lumMod val="65000"/>
                </a:schemeClr>
              </a:solidFill>
            </a:endParaRPr>
          </a:p>
          <a:p>
            <a:pPr marL="0" lvl="0" indent="0">
              <a:spcBef>
                <a:spcPts val="0"/>
              </a:spcBef>
              <a:spcAft>
                <a:spcPts val="0"/>
              </a:spcAft>
              <a:buNone/>
            </a:pPr>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ctr"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dirty="0"/>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dirty="0"/>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6FFF1228-6E71-4240-8B89-47B95DD26A0E}" type="slidenum">
              <a:rPr lang="en-GB" smtClean="0"/>
              <a:t>‹#›</a:t>
            </a:fld>
            <a:endParaRPr lang="en-GB"/>
          </a:p>
        </p:txBody>
      </p:sp>
    </p:spTree>
    <p:extLst>
      <p:ext uri="{BB962C8B-B14F-4D97-AF65-F5344CB8AC3E}">
        <p14:creationId xmlns:p14="http://schemas.microsoft.com/office/powerpoint/2010/main" val="272539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6FFF1228-6E71-4240-8B89-47B95DD26A0E}" type="slidenum">
              <a:rPr lang="en-GB" smtClean="0"/>
              <a:t>‹#›</a:t>
            </a:fld>
            <a:endParaRPr lang="en-GB"/>
          </a:p>
        </p:txBody>
      </p:sp>
      <p:pic>
        <p:nvPicPr>
          <p:cNvPr id="8" name="Picture 7">
            <a:extLst>
              <a:ext uri="{FF2B5EF4-FFF2-40B4-BE49-F238E27FC236}">
                <a16:creationId xmlns="" xmlns:a16="http://schemas.microsoft.com/office/drawing/2014/main" id="{7FE416BE-5A7E-491E-8787-CA02A99B28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184" y="311328"/>
            <a:ext cx="1227590" cy="1089545"/>
          </a:xfrm>
          <a:prstGeom prst="rect">
            <a:avLst/>
          </a:prstGeom>
        </p:spPr>
      </p:pic>
      <p:sp>
        <p:nvSpPr>
          <p:cNvPr id="9" name="Title 1">
            <a:extLst>
              <a:ext uri="{FF2B5EF4-FFF2-40B4-BE49-F238E27FC236}">
                <a16:creationId xmlns="" xmlns:a16="http://schemas.microsoft.com/office/drawing/2014/main" id="{DF5D9CE6-9D79-401F-9817-D0ED2F64D5D1}"/>
              </a:ext>
            </a:extLst>
          </p:cNvPr>
          <p:cNvSpPr>
            <a:spLocks noGrp="1"/>
          </p:cNvSpPr>
          <p:nvPr>
            <p:ph type="title"/>
          </p:nvPr>
        </p:nvSpPr>
        <p:spPr>
          <a:xfrm>
            <a:off x="1875294" y="593367"/>
            <a:ext cx="6957005" cy="763600"/>
          </a:xfrm>
        </p:spPr>
        <p:txBody>
          <a:bodyPr/>
          <a:lstStyle>
            <a:lvl1pPr>
              <a:defRPr b="1">
                <a:solidFill>
                  <a:srgbClr val="FF9900"/>
                </a:solidFill>
              </a:defRPr>
            </a:lvl1pPr>
          </a:lstStyle>
          <a:p>
            <a:r>
              <a:rPr lang="en-US"/>
              <a:t>Click to edit Master title style</a:t>
            </a:r>
            <a:endParaRPr lang="en-US" dirty="0"/>
          </a:p>
        </p:txBody>
      </p:sp>
    </p:spTree>
    <p:extLst>
      <p:ext uri="{BB962C8B-B14F-4D97-AF65-F5344CB8AC3E}">
        <p14:creationId xmlns:p14="http://schemas.microsoft.com/office/powerpoint/2010/main" val="41463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75294" y="593367"/>
            <a:ext cx="6957005" cy="763600"/>
          </a:xfrm>
        </p:spPr>
        <p:txBody>
          <a:bodyPr/>
          <a:lstStyle>
            <a:lvl1pPr>
              <a:defRPr b="1">
                <a:solidFill>
                  <a:srgbClr val="FF9900"/>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nchor="ctr"/>
          <a:lstStyle/>
          <a:p>
            <a:fld id="{B8963B7B-294E-4265-972B-6B1CE4041419}" type="datetimeFigureOut">
              <a:rPr lang="en-GB" smtClean="0"/>
              <a:t>02/10/2019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FF1228-6E71-4240-8B89-47B95DD26A0E}" type="slidenum">
              <a:rPr lang="en-GB" smtClean="0"/>
              <a:t>‹#›</a:t>
            </a:fld>
            <a:endParaRPr lang="en-GB"/>
          </a:p>
        </p:txBody>
      </p:sp>
      <p:pic>
        <p:nvPicPr>
          <p:cNvPr id="6" name="Picture 5">
            <a:extLst>
              <a:ext uri="{FF2B5EF4-FFF2-40B4-BE49-F238E27FC236}">
                <a16:creationId xmlns="" xmlns:a16="http://schemas.microsoft.com/office/drawing/2014/main" id="{842F31AA-B2E9-450D-BB78-33CEA684DE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184" y="311328"/>
            <a:ext cx="1227590" cy="1089545"/>
          </a:xfrm>
          <a:prstGeom prst="rect">
            <a:avLst/>
          </a:prstGeom>
        </p:spPr>
      </p:pic>
    </p:spTree>
    <p:extLst>
      <p:ext uri="{BB962C8B-B14F-4D97-AF65-F5344CB8AC3E}">
        <p14:creationId xmlns:p14="http://schemas.microsoft.com/office/powerpoint/2010/main" val="8583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FF9900"/>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 xmlns:a16="http://schemas.microsoft.com/office/drawing/2014/main" id="{01E75B2B-EBE0-4BE8-8741-1FF5B015EA05}"/>
              </a:ext>
            </a:extLst>
          </p:cNvPr>
          <p:cNvSpPr/>
          <p:nvPr/>
        </p:nvSpPr>
        <p:spPr>
          <a:xfrm>
            <a:off x="870088" y="2779337"/>
            <a:ext cx="1299325" cy="1299325"/>
          </a:xfrm>
          <a:prstGeom prst="ellipse">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628900" y="3047200"/>
            <a:ext cx="5843558" cy="763600"/>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nchor="ctr"/>
          <a:lstStyle/>
          <a:p>
            <a:fld id="{B8963B7B-294E-4265-972B-6B1CE4041419}" type="datetimeFigureOut">
              <a:rPr lang="en-GB" smtClean="0"/>
              <a:t>02/10/2019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FF1228-6E71-4240-8B89-47B95DD26A0E}" type="slidenum">
              <a:rPr lang="en-GB" smtClean="0"/>
              <a:t>‹#›</a:t>
            </a:fld>
            <a:endParaRPr lang="en-GB"/>
          </a:p>
        </p:txBody>
      </p:sp>
      <p:pic>
        <p:nvPicPr>
          <p:cNvPr id="6" name="Shape 25">
            <a:extLst>
              <a:ext uri="{FF2B5EF4-FFF2-40B4-BE49-F238E27FC236}">
                <a16:creationId xmlns="" xmlns:a16="http://schemas.microsoft.com/office/drawing/2014/main" id="{C26E174B-21DB-4AE4-872F-498226551C9F}"/>
              </a:ext>
            </a:extLst>
          </p:cNvPr>
          <p:cNvPicPr preferRelativeResize="0"/>
          <p:nvPr/>
        </p:nvPicPr>
        <p:blipFill rotWithShape="1">
          <a:blip r:embed="rId2" cstate="email">
            <a:alphaModFix/>
            <a:biLevel thresh="50000"/>
            <a:extLst>
              <a:ext uri="{28A0092B-C50C-407E-A947-70E740481C1C}">
                <a14:useLocalDpi xmlns:a14="http://schemas.microsoft.com/office/drawing/2010/main"/>
              </a:ext>
            </a:extLst>
          </a:blip>
          <a:srcRect/>
          <a:stretch/>
        </p:blipFill>
        <p:spPr>
          <a:xfrm>
            <a:off x="1071247" y="3017067"/>
            <a:ext cx="897006" cy="811602"/>
          </a:xfrm>
          <a:prstGeom prst="rect">
            <a:avLst/>
          </a:prstGeom>
          <a:noFill/>
          <a:ln>
            <a:noFill/>
          </a:ln>
        </p:spPr>
      </p:pic>
    </p:spTree>
    <p:extLst>
      <p:ext uri="{BB962C8B-B14F-4D97-AF65-F5344CB8AC3E}">
        <p14:creationId xmlns:p14="http://schemas.microsoft.com/office/powerpoint/2010/main" val="362771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 xmlns:a16="http://schemas.microsoft.com/office/drawing/2014/main" id="{01E75B2B-EBE0-4BE8-8741-1FF5B015EA05}"/>
              </a:ext>
            </a:extLst>
          </p:cNvPr>
          <p:cNvSpPr/>
          <p:nvPr/>
        </p:nvSpPr>
        <p:spPr>
          <a:xfrm>
            <a:off x="870088" y="2779337"/>
            <a:ext cx="1299325" cy="1299325"/>
          </a:xfrm>
          <a:prstGeom prst="ellipse">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628900" y="3047200"/>
            <a:ext cx="5843558" cy="763600"/>
          </a:xfrm>
        </p:spPr>
        <p:txBody>
          <a:bodyPr/>
          <a:lstStyle>
            <a:lvl1pPr>
              <a:defRPr>
                <a:solidFill>
                  <a:srgbClr val="FF9900"/>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nchor="ctr"/>
          <a:lstStyle/>
          <a:p>
            <a:fld id="{B8963B7B-294E-4265-972B-6B1CE4041419}" type="datetimeFigureOut">
              <a:rPr lang="en-GB" smtClean="0"/>
              <a:t>02/10/2019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FF1228-6E71-4240-8B89-47B95DD26A0E}" type="slidenum">
              <a:rPr lang="en-GB" smtClean="0"/>
              <a:t>‹#›</a:t>
            </a:fld>
            <a:endParaRPr lang="en-GB"/>
          </a:p>
        </p:txBody>
      </p:sp>
      <p:pic>
        <p:nvPicPr>
          <p:cNvPr id="6" name="Shape 25">
            <a:extLst>
              <a:ext uri="{FF2B5EF4-FFF2-40B4-BE49-F238E27FC236}">
                <a16:creationId xmlns="" xmlns:a16="http://schemas.microsoft.com/office/drawing/2014/main" id="{C26E174B-21DB-4AE4-872F-498226551C9F}"/>
              </a:ext>
            </a:extLst>
          </p:cNvPr>
          <p:cNvPicPr preferRelativeResize="0"/>
          <p:nvPr/>
        </p:nvPicPr>
        <p:blipFill rotWithShape="1">
          <a:blip r:embed="rId2" cstate="email">
            <a:alphaModFix/>
            <a:biLevel thresh="50000"/>
            <a:extLst>
              <a:ext uri="{28A0092B-C50C-407E-A947-70E740481C1C}">
                <a14:useLocalDpi xmlns:a14="http://schemas.microsoft.com/office/drawing/2010/main"/>
              </a:ext>
            </a:extLst>
          </a:blip>
          <a:srcRect/>
          <a:stretch/>
        </p:blipFill>
        <p:spPr>
          <a:xfrm>
            <a:off x="1071247" y="3017067"/>
            <a:ext cx="897006" cy="811602"/>
          </a:xfrm>
          <a:prstGeom prst="rect">
            <a:avLst/>
          </a:prstGeom>
          <a:noFill/>
          <a:ln>
            <a:noFill/>
          </a:ln>
        </p:spPr>
      </p:pic>
    </p:spTree>
    <p:extLst>
      <p:ext uri="{BB962C8B-B14F-4D97-AF65-F5344CB8AC3E}">
        <p14:creationId xmlns:p14="http://schemas.microsoft.com/office/powerpoint/2010/main" val="1587994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ctr"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Trebuchet MS" panose="020B060302020202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6FFF1228-6E71-4240-8B89-47B95DD26A0E}" type="slidenum">
              <a:rPr lang="en-GB" smtClean="0"/>
              <a:t>‹#›</a:t>
            </a:fld>
            <a:endParaRPr lang="en-GB"/>
          </a:p>
        </p:txBody>
      </p:sp>
    </p:spTree>
    <p:extLst>
      <p:ext uri="{BB962C8B-B14F-4D97-AF65-F5344CB8AC3E}">
        <p14:creationId xmlns:p14="http://schemas.microsoft.com/office/powerpoint/2010/main" val="297073283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FF9900"/>
          </a:solidFill>
          <a:latin typeface="Trebuchet MS" panose="020B0603020202020204" pitchFamily="34" charset="0"/>
          <a:ea typeface="Trebuchet MS" panose="020B0603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1.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mathswithparents.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5" name="TextBox 4"/>
          <p:cNvSpPr txBox="1"/>
          <p:nvPr/>
        </p:nvSpPr>
        <p:spPr>
          <a:xfrm>
            <a:off x="134756" y="6238471"/>
            <a:ext cx="8191098" cy="523220"/>
          </a:xfrm>
          <a:prstGeom prst="rect">
            <a:avLst/>
          </a:prstGeom>
          <a:noFill/>
        </p:spPr>
        <p:txBody>
          <a:bodyPr wrap="square" rtlCol="0">
            <a:spAutoFit/>
          </a:bodyPr>
          <a:lstStyle/>
          <a:p>
            <a:r>
              <a:rPr lang="en-GB" dirty="0">
                <a:solidFill>
                  <a:schemeClr val="bg1"/>
                </a:solidFill>
                <a:latin typeface="Trebuchet MS" panose="020B0603020202020204" pitchFamily="34" charset="0"/>
              </a:rPr>
              <a:t>www.mathswithparents.com</a:t>
            </a:r>
          </a:p>
          <a:p>
            <a:r>
              <a:rPr lang="en-GB" dirty="0">
                <a:solidFill>
                  <a:schemeClr val="bg1"/>
                </a:solidFill>
                <a:latin typeface="Trebuchet MS" panose="020B0603020202020204" pitchFamily="34" charset="0"/>
              </a:rPr>
              <a:t>@</a:t>
            </a:r>
            <a:r>
              <a:rPr lang="en-GB" dirty="0" err="1">
                <a:solidFill>
                  <a:schemeClr val="bg1"/>
                </a:solidFill>
                <a:latin typeface="Trebuchet MS" panose="020B0603020202020204" pitchFamily="34" charset="0"/>
              </a:rPr>
              <a:t>parentmaths</a:t>
            </a:r>
            <a:endParaRPr lang="en-GB" dirty="0">
              <a:solidFill>
                <a:schemeClr val="bg1"/>
              </a:solidFill>
              <a:latin typeface="Trebuchet MS" panose="020B0603020202020204" pitchFamily="34" charset="0"/>
            </a:endParaRPr>
          </a:p>
        </p:txBody>
      </p:sp>
      <p:pic>
        <p:nvPicPr>
          <p:cNvPr id="6" name="Google Shape;54;p13">
            <a:extLst>
              <a:ext uri="{FF2B5EF4-FFF2-40B4-BE49-F238E27FC236}">
                <a16:creationId xmlns="" xmlns:a16="http://schemas.microsoft.com/office/drawing/2014/main" id="{D8C01FFB-1E35-406B-9B6A-6924F6C82B7E}"/>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9503" y="1585955"/>
            <a:ext cx="8284994" cy="3686090"/>
          </a:xfrm>
          <a:prstGeom prst="rect">
            <a:avLst/>
          </a:prstGeom>
          <a:noFill/>
          <a:ln>
            <a:noFill/>
          </a:ln>
        </p:spPr>
      </p:pic>
      <p:sp>
        <p:nvSpPr>
          <p:cNvPr id="7" name="TextBox 6">
            <a:extLst>
              <a:ext uri="{FF2B5EF4-FFF2-40B4-BE49-F238E27FC236}">
                <a16:creationId xmlns="" xmlns:a16="http://schemas.microsoft.com/office/drawing/2014/main" id="{F41B2A05-BE77-49F8-B7B7-4C1B8BA56097}"/>
              </a:ext>
            </a:extLst>
          </p:cNvPr>
          <p:cNvSpPr txBox="1"/>
          <p:nvPr/>
        </p:nvSpPr>
        <p:spPr>
          <a:xfrm>
            <a:off x="2481942" y="5094514"/>
            <a:ext cx="4180115" cy="400110"/>
          </a:xfrm>
          <a:prstGeom prst="rect">
            <a:avLst/>
          </a:prstGeom>
          <a:noFill/>
        </p:spPr>
        <p:txBody>
          <a:bodyPr wrap="square" rtlCol="0">
            <a:spAutoFit/>
          </a:bodyPr>
          <a:lstStyle/>
          <a:p>
            <a:pPr algn="ctr"/>
            <a:r>
              <a:rPr lang="en-GB" sz="2000" dirty="0">
                <a:solidFill>
                  <a:schemeClr val="bg1"/>
                </a:solidFill>
                <a:latin typeface="Trebuchet MS" panose="020B0603020202020204" pitchFamily="34" charset="0"/>
              </a:rPr>
              <a:t>Parents new to Maths with Parents</a:t>
            </a:r>
          </a:p>
        </p:txBody>
      </p:sp>
    </p:spTree>
    <p:extLst>
      <p:ext uri="{BB962C8B-B14F-4D97-AF65-F5344CB8AC3E}">
        <p14:creationId xmlns:p14="http://schemas.microsoft.com/office/powerpoint/2010/main" val="1936878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1BA3CD-325F-45F2-A70A-B74FD40D7489}"/>
              </a:ext>
            </a:extLst>
          </p:cNvPr>
          <p:cNvSpPr/>
          <p:nvPr/>
        </p:nvSpPr>
        <p:spPr>
          <a:xfrm>
            <a:off x="0" y="0"/>
            <a:ext cx="1944914" cy="2260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 xmlns:a16="http://schemas.microsoft.com/office/drawing/2014/main" id="{A8F93923-32F9-4434-8060-9B11B74E46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7983" y="4848823"/>
            <a:ext cx="1108034" cy="1362631"/>
          </a:xfrm>
          <a:prstGeom prst="rect">
            <a:avLst/>
          </a:prstGeom>
          <a:ln>
            <a:noFill/>
          </a:ln>
        </p:spPr>
      </p:pic>
      <p:pic>
        <p:nvPicPr>
          <p:cNvPr id="7" name="Picture 6">
            <a:extLst>
              <a:ext uri="{FF2B5EF4-FFF2-40B4-BE49-F238E27FC236}">
                <a16:creationId xmlns="" xmlns:a16="http://schemas.microsoft.com/office/drawing/2014/main" id="{9B37930E-D8CD-4314-A77C-2E73314532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1316" y="5055449"/>
            <a:ext cx="301367" cy="364152"/>
          </a:xfrm>
          <a:prstGeom prst="rect">
            <a:avLst/>
          </a:prstGeom>
          <a:ln>
            <a:noFill/>
          </a:ln>
        </p:spPr>
      </p:pic>
      <p:pic>
        <p:nvPicPr>
          <p:cNvPr id="8" name="Picture 7">
            <a:extLst>
              <a:ext uri="{FF2B5EF4-FFF2-40B4-BE49-F238E27FC236}">
                <a16:creationId xmlns="" xmlns:a16="http://schemas.microsoft.com/office/drawing/2014/main" id="{76745012-06F0-4ED2-A4C2-C5882C70BE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0922" y="5055449"/>
            <a:ext cx="313064" cy="369255"/>
          </a:xfrm>
          <a:prstGeom prst="rect">
            <a:avLst/>
          </a:prstGeom>
          <a:ln>
            <a:noFill/>
          </a:ln>
        </p:spPr>
      </p:pic>
      <p:pic>
        <p:nvPicPr>
          <p:cNvPr id="9" name="Picture 8">
            <a:extLst>
              <a:ext uri="{FF2B5EF4-FFF2-40B4-BE49-F238E27FC236}">
                <a16:creationId xmlns="" xmlns:a16="http://schemas.microsoft.com/office/drawing/2014/main" id="{D6E985F1-1723-4FDA-8367-87450E487F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9389" y="5060552"/>
            <a:ext cx="316131" cy="364152"/>
          </a:xfrm>
          <a:prstGeom prst="rect">
            <a:avLst/>
          </a:prstGeom>
          <a:ln>
            <a:noFill/>
          </a:ln>
        </p:spPr>
      </p:pic>
      <p:pic>
        <p:nvPicPr>
          <p:cNvPr id="10" name="Picture 9">
            <a:extLst>
              <a:ext uri="{FF2B5EF4-FFF2-40B4-BE49-F238E27FC236}">
                <a16:creationId xmlns="" xmlns:a16="http://schemas.microsoft.com/office/drawing/2014/main" id="{D5D4B210-AAD4-4D1A-9F08-553E026F5D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35531" y="5067362"/>
            <a:ext cx="263847" cy="359444"/>
          </a:xfrm>
          <a:prstGeom prst="rect">
            <a:avLst/>
          </a:prstGeom>
          <a:ln>
            <a:noFill/>
          </a:ln>
        </p:spPr>
      </p:pic>
      <p:pic>
        <p:nvPicPr>
          <p:cNvPr id="11" name="Picture 10">
            <a:extLst>
              <a:ext uri="{FF2B5EF4-FFF2-40B4-BE49-F238E27FC236}">
                <a16:creationId xmlns="" xmlns:a16="http://schemas.microsoft.com/office/drawing/2014/main" id="{4CABF4F9-8B54-4593-86C7-56989244FB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5082" y="5072094"/>
            <a:ext cx="304745" cy="359444"/>
          </a:xfrm>
          <a:prstGeom prst="rect">
            <a:avLst/>
          </a:prstGeom>
          <a:ln>
            <a:noFill/>
          </a:ln>
        </p:spPr>
      </p:pic>
      <p:pic>
        <p:nvPicPr>
          <p:cNvPr id="12" name="Picture 11">
            <a:extLst>
              <a:ext uri="{FF2B5EF4-FFF2-40B4-BE49-F238E27FC236}">
                <a16:creationId xmlns="" xmlns:a16="http://schemas.microsoft.com/office/drawing/2014/main" id="{FBF4CBEA-E1B3-4AE7-B849-51C37FCAA5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20012" y="5072201"/>
            <a:ext cx="281853" cy="347400"/>
          </a:xfrm>
          <a:prstGeom prst="rect">
            <a:avLst/>
          </a:prstGeom>
          <a:ln>
            <a:noFill/>
          </a:ln>
        </p:spPr>
      </p:pic>
      <p:pic>
        <p:nvPicPr>
          <p:cNvPr id="13" name="Picture 12">
            <a:extLst>
              <a:ext uri="{FF2B5EF4-FFF2-40B4-BE49-F238E27FC236}">
                <a16:creationId xmlns="" xmlns:a16="http://schemas.microsoft.com/office/drawing/2014/main" id="{376B31F4-359A-4A74-8015-A74DFFDAC34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20012" y="5065367"/>
            <a:ext cx="302574" cy="347400"/>
          </a:xfrm>
          <a:prstGeom prst="rect">
            <a:avLst/>
          </a:prstGeom>
          <a:ln>
            <a:noFill/>
          </a:ln>
        </p:spPr>
      </p:pic>
      <p:pic>
        <p:nvPicPr>
          <p:cNvPr id="14" name="Picture 13">
            <a:extLst>
              <a:ext uri="{FF2B5EF4-FFF2-40B4-BE49-F238E27FC236}">
                <a16:creationId xmlns="" xmlns:a16="http://schemas.microsoft.com/office/drawing/2014/main" id="{9F000A49-9487-4AD4-B77E-8C4DC80557B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18708" y="5058533"/>
            <a:ext cx="307512" cy="340460"/>
          </a:xfrm>
          <a:prstGeom prst="rect">
            <a:avLst/>
          </a:prstGeom>
          <a:ln>
            <a:noFill/>
          </a:ln>
        </p:spPr>
      </p:pic>
      <p:pic>
        <p:nvPicPr>
          <p:cNvPr id="15" name="Picture 14">
            <a:extLst>
              <a:ext uri="{FF2B5EF4-FFF2-40B4-BE49-F238E27FC236}">
                <a16:creationId xmlns="" xmlns:a16="http://schemas.microsoft.com/office/drawing/2014/main" id="{2521EBB8-6BB1-4E1C-BD73-3CA2B0FEE9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5081" y="5043512"/>
            <a:ext cx="313064" cy="369255"/>
          </a:xfrm>
          <a:prstGeom prst="rect">
            <a:avLst/>
          </a:prstGeom>
          <a:ln>
            <a:noFill/>
          </a:ln>
        </p:spPr>
      </p:pic>
      <p:pic>
        <p:nvPicPr>
          <p:cNvPr id="16" name="Picture 15">
            <a:extLst>
              <a:ext uri="{FF2B5EF4-FFF2-40B4-BE49-F238E27FC236}">
                <a16:creationId xmlns="" xmlns:a16="http://schemas.microsoft.com/office/drawing/2014/main" id="{35818F53-54C1-46A0-AFCE-C2474F38445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15932" y="5056412"/>
            <a:ext cx="313064" cy="359444"/>
          </a:xfrm>
          <a:prstGeom prst="rect">
            <a:avLst/>
          </a:prstGeom>
          <a:ln>
            <a:noFill/>
          </a:ln>
        </p:spPr>
      </p:pic>
      <p:pic>
        <p:nvPicPr>
          <p:cNvPr id="17" name="Picture 16">
            <a:extLst>
              <a:ext uri="{FF2B5EF4-FFF2-40B4-BE49-F238E27FC236}">
                <a16:creationId xmlns="" xmlns:a16="http://schemas.microsoft.com/office/drawing/2014/main" id="{38CD54CE-0E54-44D3-AEFC-1CEE0C8374C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25415" y="5080276"/>
            <a:ext cx="284077" cy="359444"/>
          </a:xfrm>
          <a:prstGeom prst="rect">
            <a:avLst/>
          </a:prstGeom>
          <a:ln>
            <a:noFill/>
          </a:ln>
        </p:spPr>
      </p:pic>
      <p:pic>
        <p:nvPicPr>
          <p:cNvPr id="18" name="Picture 17">
            <a:extLst>
              <a:ext uri="{FF2B5EF4-FFF2-40B4-BE49-F238E27FC236}">
                <a16:creationId xmlns="" xmlns:a16="http://schemas.microsoft.com/office/drawing/2014/main" id="{7E5F13BE-6E4C-46E0-9EF6-E4E3FB67AF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40625" y="5077826"/>
            <a:ext cx="263847" cy="359444"/>
          </a:xfrm>
          <a:prstGeom prst="rect">
            <a:avLst/>
          </a:prstGeom>
          <a:ln>
            <a:noFill/>
          </a:ln>
        </p:spPr>
      </p:pic>
      <p:pic>
        <p:nvPicPr>
          <p:cNvPr id="19" name="Picture 18">
            <a:extLst>
              <a:ext uri="{FF2B5EF4-FFF2-40B4-BE49-F238E27FC236}">
                <a16:creationId xmlns="" xmlns:a16="http://schemas.microsoft.com/office/drawing/2014/main" id="{7A42A92F-AECC-4D73-A652-C98054C57CF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20012" y="5068901"/>
            <a:ext cx="313064" cy="373268"/>
          </a:xfrm>
          <a:prstGeom prst="rect">
            <a:avLst/>
          </a:prstGeom>
          <a:ln>
            <a:noFill/>
          </a:ln>
        </p:spPr>
      </p:pic>
      <p:pic>
        <p:nvPicPr>
          <p:cNvPr id="20" name="Picture 19">
            <a:extLst>
              <a:ext uri="{FF2B5EF4-FFF2-40B4-BE49-F238E27FC236}">
                <a16:creationId xmlns="" xmlns:a16="http://schemas.microsoft.com/office/drawing/2014/main" id="{9E5E3C01-9FFD-44B3-945A-B5D99F9BD69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30346" y="5059946"/>
            <a:ext cx="284077" cy="359444"/>
          </a:xfrm>
          <a:prstGeom prst="rect">
            <a:avLst/>
          </a:prstGeom>
          <a:ln>
            <a:noFill/>
          </a:ln>
        </p:spPr>
      </p:pic>
      <p:pic>
        <p:nvPicPr>
          <p:cNvPr id="21" name="Picture 20">
            <a:extLst>
              <a:ext uri="{FF2B5EF4-FFF2-40B4-BE49-F238E27FC236}">
                <a16:creationId xmlns="" xmlns:a16="http://schemas.microsoft.com/office/drawing/2014/main" id="{18D3BD11-96C1-4470-90B4-7931BA36446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382724" y="5069631"/>
            <a:ext cx="296335" cy="365250"/>
          </a:xfrm>
          <a:prstGeom prst="rect">
            <a:avLst/>
          </a:prstGeom>
          <a:ln>
            <a:noFill/>
          </a:ln>
        </p:spPr>
      </p:pic>
      <p:pic>
        <p:nvPicPr>
          <p:cNvPr id="22" name="Picture 21">
            <a:extLst>
              <a:ext uri="{FF2B5EF4-FFF2-40B4-BE49-F238E27FC236}">
                <a16:creationId xmlns="" xmlns:a16="http://schemas.microsoft.com/office/drawing/2014/main" id="{AFB614CA-2127-4B9B-8BA5-51B5AE285329}"/>
              </a:ext>
            </a:extLst>
          </p:cNvPr>
          <p:cNvPicPr>
            <a:picLocks noChangeAspect="1"/>
          </p:cNvPicPr>
          <p:nvPr/>
        </p:nvPicPr>
        <p:blipFill>
          <a:blip r:embed="rId16"/>
          <a:stretch>
            <a:fillRect/>
          </a:stretch>
        </p:blipFill>
        <p:spPr>
          <a:xfrm>
            <a:off x="1118498" y="355307"/>
            <a:ext cx="7111043" cy="2465926"/>
          </a:xfrm>
          <a:prstGeom prst="rect">
            <a:avLst/>
          </a:prstGeom>
        </p:spPr>
      </p:pic>
      <p:sp>
        <p:nvSpPr>
          <p:cNvPr id="23" name="TextBox 22">
            <a:extLst>
              <a:ext uri="{FF2B5EF4-FFF2-40B4-BE49-F238E27FC236}">
                <a16:creationId xmlns="" xmlns:a16="http://schemas.microsoft.com/office/drawing/2014/main" id="{EF102F7D-00DB-4011-97EB-79D87B80962E}"/>
              </a:ext>
            </a:extLst>
          </p:cNvPr>
          <p:cNvSpPr txBox="1"/>
          <p:nvPr/>
        </p:nvSpPr>
        <p:spPr>
          <a:xfrm>
            <a:off x="478971" y="3317179"/>
            <a:ext cx="4316551" cy="369332"/>
          </a:xfrm>
          <a:prstGeom prst="rect">
            <a:avLst/>
          </a:prstGeom>
          <a:noFill/>
        </p:spPr>
        <p:txBody>
          <a:bodyPr wrap="square" rtlCol="0">
            <a:spAutoFit/>
          </a:bodyPr>
          <a:lstStyle/>
          <a:p>
            <a:r>
              <a:rPr lang="en-GB" sz="1800" b="1" dirty="0">
                <a:solidFill>
                  <a:srgbClr val="F89108"/>
                </a:solidFill>
                <a:latin typeface="Trebuchet MS" panose="020B0603020202020204" pitchFamily="34" charset="0"/>
              </a:rPr>
              <a:t>Version 1 (‘the friendly version’!)</a:t>
            </a:r>
          </a:p>
        </p:txBody>
      </p:sp>
      <p:sp>
        <p:nvSpPr>
          <p:cNvPr id="24" name="TextBox 23">
            <a:extLst>
              <a:ext uri="{FF2B5EF4-FFF2-40B4-BE49-F238E27FC236}">
                <a16:creationId xmlns="" xmlns:a16="http://schemas.microsoft.com/office/drawing/2014/main" id="{BDA5A8D2-1989-4ADC-99E1-09900D2CD1A8}"/>
              </a:ext>
            </a:extLst>
          </p:cNvPr>
          <p:cNvSpPr txBox="1"/>
          <p:nvPr/>
        </p:nvSpPr>
        <p:spPr>
          <a:xfrm>
            <a:off x="478971" y="3806354"/>
            <a:ext cx="7991515" cy="738664"/>
          </a:xfrm>
          <a:prstGeom prst="rect">
            <a:avLst/>
          </a:prstGeom>
          <a:noFill/>
        </p:spPr>
        <p:txBody>
          <a:bodyPr wrap="square" rtlCol="0">
            <a:spAutoFit/>
          </a:bodyPr>
          <a:lstStyle/>
          <a:p>
            <a:pPr algn="just"/>
            <a:r>
              <a:rPr lang="en-GB" dirty="0">
                <a:solidFill>
                  <a:schemeClr val="tx1"/>
                </a:solidFill>
                <a:latin typeface="Trebuchet MS" panose="020B0603020202020204" pitchFamily="34" charset="0"/>
              </a:rPr>
              <a:t>Take it in turns to roll the 0-9 die. Once you have a number, you can write it into any of your place value squares, either hundreds, tens, or ones. The aim of the game is to be the player with the greatest 3-digit number at the end… Good luck!</a:t>
            </a:r>
          </a:p>
        </p:txBody>
      </p:sp>
    </p:spTree>
    <p:extLst>
      <p:ext uri="{BB962C8B-B14F-4D97-AF65-F5344CB8AC3E}">
        <p14:creationId xmlns:p14="http://schemas.microsoft.com/office/powerpoint/2010/main" val="371858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F37C560-0464-42C2-B054-2DC7B543C8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0974" y="4874658"/>
            <a:ext cx="1108034" cy="1362631"/>
          </a:xfrm>
          <a:prstGeom prst="rect">
            <a:avLst/>
          </a:prstGeom>
          <a:ln>
            <a:noFill/>
          </a:ln>
        </p:spPr>
      </p:pic>
      <p:pic>
        <p:nvPicPr>
          <p:cNvPr id="4" name="Picture 3">
            <a:extLst>
              <a:ext uri="{FF2B5EF4-FFF2-40B4-BE49-F238E27FC236}">
                <a16:creationId xmlns="" xmlns:a16="http://schemas.microsoft.com/office/drawing/2014/main" id="{13C98184-C269-47AF-A61F-29C5B654B5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8741" y="5094103"/>
            <a:ext cx="299677" cy="353465"/>
          </a:xfrm>
          <a:prstGeom prst="rect">
            <a:avLst/>
          </a:prstGeom>
          <a:ln>
            <a:noFill/>
          </a:ln>
        </p:spPr>
      </p:pic>
      <p:pic>
        <p:nvPicPr>
          <p:cNvPr id="5" name="Picture 4">
            <a:extLst>
              <a:ext uri="{FF2B5EF4-FFF2-40B4-BE49-F238E27FC236}">
                <a16:creationId xmlns="" xmlns:a16="http://schemas.microsoft.com/office/drawing/2014/main" id="{0448B0F1-6AD7-4707-9E11-569B68F5E4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8741" y="5089729"/>
            <a:ext cx="299762" cy="362211"/>
          </a:xfrm>
          <a:prstGeom prst="rect">
            <a:avLst/>
          </a:prstGeom>
          <a:ln>
            <a:noFill/>
          </a:ln>
        </p:spPr>
      </p:pic>
      <p:pic>
        <p:nvPicPr>
          <p:cNvPr id="6" name="Picture 5">
            <a:extLst>
              <a:ext uri="{FF2B5EF4-FFF2-40B4-BE49-F238E27FC236}">
                <a16:creationId xmlns="" xmlns:a16="http://schemas.microsoft.com/office/drawing/2014/main" id="{BE085664-0A15-44A1-BF65-71A4C16753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4628" y="5089729"/>
            <a:ext cx="303790" cy="362211"/>
          </a:xfrm>
          <a:prstGeom prst="rect">
            <a:avLst/>
          </a:prstGeom>
          <a:ln>
            <a:noFill/>
          </a:ln>
        </p:spPr>
      </p:pic>
      <p:pic>
        <p:nvPicPr>
          <p:cNvPr id="7" name="Picture 6">
            <a:extLst>
              <a:ext uri="{FF2B5EF4-FFF2-40B4-BE49-F238E27FC236}">
                <a16:creationId xmlns="" xmlns:a16="http://schemas.microsoft.com/office/drawing/2014/main" id="{5A4FFFEB-CE54-4963-8341-4C5E7B0304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8954" y="5087287"/>
            <a:ext cx="269464" cy="367096"/>
          </a:xfrm>
          <a:prstGeom prst="rect">
            <a:avLst/>
          </a:prstGeom>
          <a:ln>
            <a:noFill/>
          </a:ln>
        </p:spPr>
      </p:pic>
      <p:pic>
        <p:nvPicPr>
          <p:cNvPr id="8" name="Picture 7">
            <a:extLst>
              <a:ext uri="{FF2B5EF4-FFF2-40B4-BE49-F238E27FC236}">
                <a16:creationId xmlns="" xmlns:a16="http://schemas.microsoft.com/office/drawing/2014/main" id="{B64925FE-F0E6-424E-B7F3-C05BD1C152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8501" y="5087286"/>
            <a:ext cx="310369" cy="357515"/>
          </a:xfrm>
          <a:prstGeom prst="rect">
            <a:avLst/>
          </a:prstGeom>
          <a:ln>
            <a:noFill/>
          </a:ln>
        </p:spPr>
      </p:pic>
      <p:pic>
        <p:nvPicPr>
          <p:cNvPr id="9" name="Picture 8">
            <a:extLst>
              <a:ext uri="{FF2B5EF4-FFF2-40B4-BE49-F238E27FC236}">
                <a16:creationId xmlns="" xmlns:a16="http://schemas.microsoft.com/office/drawing/2014/main" id="{DB42663C-3DE1-446F-904D-7F026372D5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63686" y="5082914"/>
            <a:ext cx="313961" cy="347600"/>
          </a:xfrm>
          <a:prstGeom prst="rect">
            <a:avLst/>
          </a:prstGeom>
          <a:ln>
            <a:noFill/>
          </a:ln>
        </p:spPr>
      </p:pic>
      <p:pic>
        <p:nvPicPr>
          <p:cNvPr id="10" name="Picture 9">
            <a:extLst>
              <a:ext uri="{FF2B5EF4-FFF2-40B4-BE49-F238E27FC236}">
                <a16:creationId xmlns="" xmlns:a16="http://schemas.microsoft.com/office/drawing/2014/main" id="{783E35A6-8858-4A40-8D11-5B36BE02216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67545" y="5089729"/>
            <a:ext cx="290873" cy="333966"/>
          </a:xfrm>
          <a:prstGeom prst="rect">
            <a:avLst/>
          </a:prstGeom>
          <a:ln>
            <a:noFill/>
          </a:ln>
        </p:spPr>
      </p:pic>
      <p:pic>
        <p:nvPicPr>
          <p:cNvPr id="11" name="Picture 10">
            <a:extLst>
              <a:ext uri="{FF2B5EF4-FFF2-40B4-BE49-F238E27FC236}">
                <a16:creationId xmlns="" xmlns:a16="http://schemas.microsoft.com/office/drawing/2014/main" id="{69D82127-6FF8-4349-B0C4-A5E52B058F8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84326" y="5088026"/>
            <a:ext cx="283664" cy="349632"/>
          </a:xfrm>
          <a:prstGeom prst="rect">
            <a:avLst/>
          </a:prstGeom>
          <a:ln>
            <a:noFill/>
          </a:ln>
        </p:spPr>
      </p:pic>
      <p:pic>
        <p:nvPicPr>
          <p:cNvPr id="12" name="Picture 11">
            <a:extLst>
              <a:ext uri="{FF2B5EF4-FFF2-40B4-BE49-F238E27FC236}">
                <a16:creationId xmlns="" xmlns:a16="http://schemas.microsoft.com/office/drawing/2014/main" id="{8198B3EE-B992-44FC-9AF5-D4AE2C63CA8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78681" y="5065860"/>
            <a:ext cx="289352" cy="349632"/>
          </a:xfrm>
          <a:prstGeom prst="rect">
            <a:avLst/>
          </a:prstGeom>
          <a:ln>
            <a:noFill/>
          </a:ln>
        </p:spPr>
      </p:pic>
      <p:pic>
        <p:nvPicPr>
          <p:cNvPr id="13" name="Picture 12">
            <a:extLst>
              <a:ext uri="{FF2B5EF4-FFF2-40B4-BE49-F238E27FC236}">
                <a16:creationId xmlns="" xmlns:a16="http://schemas.microsoft.com/office/drawing/2014/main" id="{A6633CF8-824F-461F-9EC0-07974AEF4E8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68356" y="5078821"/>
            <a:ext cx="299677" cy="345198"/>
          </a:xfrm>
          <a:prstGeom prst="rect">
            <a:avLst/>
          </a:prstGeom>
          <a:ln>
            <a:noFill/>
          </a:ln>
        </p:spPr>
      </p:pic>
      <p:pic>
        <p:nvPicPr>
          <p:cNvPr id="14" name="Picture 13">
            <a:extLst>
              <a:ext uri="{FF2B5EF4-FFF2-40B4-BE49-F238E27FC236}">
                <a16:creationId xmlns="" xmlns:a16="http://schemas.microsoft.com/office/drawing/2014/main" id="{DE4EB5F0-9748-43BE-9BC4-AAF5D4CADB8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82199" y="5085259"/>
            <a:ext cx="276323" cy="349632"/>
          </a:xfrm>
          <a:prstGeom prst="rect">
            <a:avLst/>
          </a:prstGeom>
          <a:ln>
            <a:noFill/>
          </a:ln>
        </p:spPr>
      </p:pic>
      <p:pic>
        <p:nvPicPr>
          <p:cNvPr id="15" name="Picture 14">
            <a:extLst>
              <a:ext uri="{FF2B5EF4-FFF2-40B4-BE49-F238E27FC236}">
                <a16:creationId xmlns="" xmlns:a16="http://schemas.microsoft.com/office/drawing/2014/main" id="{66BAC237-3D60-4AB3-AA8E-D08F5D2C968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73163" y="5093584"/>
            <a:ext cx="299677" cy="344074"/>
          </a:xfrm>
          <a:prstGeom prst="rect">
            <a:avLst/>
          </a:prstGeom>
          <a:ln>
            <a:noFill/>
          </a:ln>
        </p:spPr>
      </p:pic>
      <p:pic>
        <p:nvPicPr>
          <p:cNvPr id="16" name="Picture 15">
            <a:extLst>
              <a:ext uri="{FF2B5EF4-FFF2-40B4-BE49-F238E27FC236}">
                <a16:creationId xmlns="" xmlns:a16="http://schemas.microsoft.com/office/drawing/2014/main" id="{77676194-E4E9-4FD0-95A7-ABCC6EC2F3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79520" y="5091435"/>
            <a:ext cx="283664" cy="349632"/>
          </a:xfrm>
          <a:prstGeom prst="rect">
            <a:avLst/>
          </a:prstGeom>
          <a:ln>
            <a:noFill/>
          </a:ln>
        </p:spPr>
      </p:pic>
      <p:pic>
        <p:nvPicPr>
          <p:cNvPr id="17" name="Picture 16">
            <a:extLst>
              <a:ext uri="{FF2B5EF4-FFF2-40B4-BE49-F238E27FC236}">
                <a16:creationId xmlns="" xmlns:a16="http://schemas.microsoft.com/office/drawing/2014/main" id="{703B3280-7C1A-46F3-AF93-CD553132A5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2471" y="5083553"/>
            <a:ext cx="310369" cy="357515"/>
          </a:xfrm>
          <a:prstGeom prst="rect">
            <a:avLst/>
          </a:prstGeom>
          <a:ln>
            <a:noFill/>
          </a:ln>
        </p:spPr>
      </p:pic>
      <p:sp>
        <p:nvSpPr>
          <p:cNvPr id="19" name="TextBox 18">
            <a:extLst>
              <a:ext uri="{FF2B5EF4-FFF2-40B4-BE49-F238E27FC236}">
                <a16:creationId xmlns="" xmlns:a16="http://schemas.microsoft.com/office/drawing/2014/main" id="{3B4479FD-B930-430B-AE3F-05D30865B2B7}"/>
              </a:ext>
            </a:extLst>
          </p:cNvPr>
          <p:cNvSpPr txBox="1"/>
          <p:nvPr/>
        </p:nvSpPr>
        <p:spPr>
          <a:xfrm>
            <a:off x="435429" y="3203984"/>
            <a:ext cx="4106031" cy="369332"/>
          </a:xfrm>
          <a:prstGeom prst="rect">
            <a:avLst/>
          </a:prstGeom>
          <a:noFill/>
        </p:spPr>
        <p:txBody>
          <a:bodyPr wrap="square" rtlCol="0">
            <a:spAutoFit/>
          </a:bodyPr>
          <a:lstStyle/>
          <a:p>
            <a:r>
              <a:rPr lang="en-GB" sz="1800" b="1" dirty="0">
                <a:solidFill>
                  <a:srgbClr val="F89108"/>
                </a:solidFill>
                <a:latin typeface="Trebuchet MS" panose="020B0603020202020204" pitchFamily="34" charset="0"/>
              </a:rPr>
              <a:t>Version 2 (‘the nasty version’!)</a:t>
            </a:r>
          </a:p>
        </p:txBody>
      </p:sp>
      <p:sp>
        <p:nvSpPr>
          <p:cNvPr id="20" name="TextBox 19">
            <a:extLst>
              <a:ext uri="{FF2B5EF4-FFF2-40B4-BE49-F238E27FC236}">
                <a16:creationId xmlns="" xmlns:a16="http://schemas.microsoft.com/office/drawing/2014/main" id="{418E0166-9F4A-46A9-9710-39F6FADD7C73}"/>
              </a:ext>
            </a:extLst>
          </p:cNvPr>
          <p:cNvSpPr txBox="1"/>
          <p:nvPr/>
        </p:nvSpPr>
        <p:spPr>
          <a:xfrm>
            <a:off x="435429" y="3760028"/>
            <a:ext cx="7837714" cy="523220"/>
          </a:xfrm>
          <a:prstGeom prst="rect">
            <a:avLst/>
          </a:prstGeom>
          <a:noFill/>
        </p:spPr>
        <p:txBody>
          <a:bodyPr wrap="square" rtlCol="0">
            <a:spAutoFit/>
          </a:bodyPr>
          <a:lstStyle/>
          <a:p>
            <a:pPr algn="just"/>
            <a:r>
              <a:rPr lang="en-GB" dirty="0">
                <a:solidFill>
                  <a:schemeClr val="tx1"/>
                </a:solidFill>
                <a:latin typeface="Trebuchet MS" panose="020B0603020202020204" pitchFamily="34" charset="0"/>
              </a:rPr>
              <a:t>The game is played as previously but this time a player can also place their number on one of their opponent place value squares, rather than their own… Good luck!</a:t>
            </a:r>
          </a:p>
        </p:txBody>
      </p:sp>
      <p:sp>
        <p:nvSpPr>
          <p:cNvPr id="22" name="Rectangle 21">
            <a:extLst>
              <a:ext uri="{FF2B5EF4-FFF2-40B4-BE49-F238E27FC236}">
                <a16:creationId xmlns="" xmlns:a16="http://schemas.microsoft.com/office/drawing/2014/main" id="{BEA993B4-EFD3-475F-BFFA-6421B64B6099}"/>
              </a:ext>
            </a:extLst>
          </p:cNvPr>
          <p:cNvSpPr/>
          <p:nvPr/>
        </p:nvSpPr>
        <p:spPr>
          <a:xfrm>
            <a:off x="0" y="0"/>
            <a:ext cx="1944914" cy="2260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 xmlns:a16="http://schemas.microsoft.com/office/drawing/2014/main" id="{AE6AB5EA-4C95-4AC5-88BC-0BD55B327A61}"/>
              </a:ext>
            </a:extLst>
          </p:cNvPr>
          <p:cNvPicPr>
            <a:picLocks noChangeAspect="1"/>
          </p:cNvPicPr>
          <p:nvPr/>
        </p:nvPicPr>
        <p:blipFill>
          <a:blip r:embed="rId15"/>
          <a:stretch>
            <a:fillRect/>
          </a:stretch>
        </p:blipFill>
        <p:spPr>
          <a:xfrm>
            <a:off x="1118498" y="355307"/>
            <a:ext cx="7111043" cy="2465926"/>
          </a:xfrm>
          <a:prstGeom prst="rect">
            <a:avLst/>
          </a:prstGeom>
        </p:spPr>
      </p:pic>
    </p:spTree>
    <p:extLst>
      <p:ext uri="{BB962C8B-B14F-4D97-AF65-F5344CB8AC3E}">
        <p14:creationId xmlns:p14="http://schemas.microsoft.com/office/powerpoint/2010/main" val="3134312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C89373-2252-4035-9D5F-9D38918FE517}"/>
              </a:ext>
            </a:extLst>
          </p:cNvPr>
          <p:cNvSpPr>
            <a:spLocks noGrp="1"/>
          </p:cNvSpPr>
          <p:nvPr>
            <p:ph type="title"/>
          </p:nvPr>
        </p:nvSpPr>
        <p:spPr/>
        <p:txBody>
          <a:bodyPr/>
          <a:lstStyle/>
          <a:p>
            <a:r>
              <a:rPr lang="en-GB" dirty="0"/>
              <a:t>What will you be doing at home?</a:t>
            </a:r>
          </a:p>
        </p:txBody>
      </p:sp>
    </p:spTree>
    <p:extLst>
      <p:ext uri="{BB962C8B-B14F-4D97-AF65-F5344CB8AC3E}">
        <p14:creationId xmlns:p14="http://schemas.microsoft.com/office/powerpoint/2010/main" val="2173248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98F22023-DCF8-4400-8E8D-1EFE779126BE}"/>
              </a:ext>
            </a:extLst>
          </p:cNvPr>
          <p:cNvSpPr txBox="1"/>
          <p:nvPr/>
        </p:nvSpPr>
        <p:spPr>
          <a:xfrm>
            <a:off x="3367762" y="2524667"/>
            <a:ext cx="5020847" cy="1323439"/>
          </a:xfrm>
          <a:prstGeom prst="rect">
            <a:avLst/>
          </a:prstGeom>
          <a:noFill/>
        </p:spPr>
        <p:txBody>
          <a:bodyPr wrap="square" rtlCol="0">
            <a:spAutoFit/>
          </a:bodyPr>
          <a:lstStyle/>
          <a:p>
            <a:r>
              <a:rPr lang="en-GB" sz="1600" dirty="0">
                <a:latin typeface="Trebuchet MS" panose="020B0603020202020204" pitchFamily="34" charset="0"/>
              </a:rPr>
              <a:t>Teachers choose the topic</a:t>
            </a:r>
          </a:p>
          <a:p>
            <a:endParaRPr lang="en-GB" sz="1600" dirty="0">
              <a:latin typeface="Trebuchet MS" panose="020B0603020202020204" pitchFamily="34" charset="0"/>
            </a:endParaRPr>
          </a:p>
          <a:p>
            <a:r>
              <a:rPr lang="en-GB" sz="1600" dirty="0">
                <a:latin typeface="Trebuchet MS" panose="020B0603020202020204" pitchFamily="34" charset="0"/>
              </a:rPr>
              <a:t>Maths with Parents emails to let you know it is time to login</a:t>
            </a:r>
          </a:p>
          <a:p>
            <a:endParaRPr lang="en-GB" sz="1600" dirty="0">
              <a:latin typeface="Trebuchet MS" panose="020B0603020202020204" pitchFamily="34" charset="0"/>
            </a:endParaRPr>
          </a:p>
        </p:txBody>
      </p:sp>
      <p:pic>
        <p:nvPicPr>
          <p:cNvPr id="16" name="Shape 97" descr="Area of triangles.png">
            <a:extLst>
              <a:ext uri="{FF2B5EF4-FFF2-40B4-BE49-F238E27FC236}">
                <a16:creationId xmlns="" xmlns:a16="http://schemas.microsoft.com/office/drawing/2014/main" id="{5184F4FC-95A7-49BF-AD74-B3B8BAA227D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2373" y="5458806"/>
            <a:ext cx="974826" cy="615275"/>
          </a:xfrm>
          <a:prstGeom prst="rect">
            <a:avLst/>
          </a:prstGeom>
          <a:noFill/>
          <a:ln>
            <a:noFill/>
          </a:ln>
          <a:effectLst>
            <a:outerShdw blurRad="190500" algn="tl" rotWithShape="0">
              <a:srgbClr val="000000">
                <a:alpha val="69800"/>
              </a:srgbClr>
            </a:outerShdw>
          </a:effectLst>
        </p:spPr>
      </p:pic>
      <p:sp>
        <p:nvSpPr>
          <p:cNvPr id="17" name="Shape 99">
            <a:extLst>
              <a:ext uri="{FF2B5EF4-FFF2-40B4-BE49-F238E27FC236}">
                <a16:creationId xmlns="" xmlns:a16="http://schemas.microsoft.com/office/drawing/2014/main" id="{AAE97B3C-E2EC-4C93-BED7-430DC31B6913}"/>
              </a:ext>
            </a:extLst>
          </p:cNvPr>
          <p:cNvSpPr/>
          <p:nvPr/>
        </p:nvSpPr>
        <p:spPr>
          <a:xfrm>
            <a:off x="2325167"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Shape 100">
            <a:extLst>
              <a:ext uri="{FF2B5EF4-FFF2-40B4-BE49-F238E27FC236}">
                <a16:creationId xmlns="" xmlns:a16="http://schemas.microsoft.com/office/drawing/2014/main" id="{0723D283-9CEC-4CF3-9794-CBEDB3C1AFC7}"/>
              </a:ext>
            </a:extLst>
          </p:cNvPr>
          <p:cNvSpPr/>
          <p:nvPr/>
        </p:nvSpPr>
        <p:spPr>
          <a:xfrm>
            <a:off x="4335032"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Shape 101">
            <a:extLst>
              <a:ext uri="{FF2B5EF4-FFF2-40B4-BE49-F238E27FC236}">
                <a16:creationId xmlns="" xmlns:a16="http://schemas.microsoft.com/office/drawing/2014/main" id="{B137457E-C369-452A-84F1-BC6EADBE5CBC}"/>
              </a:ext>
            </a:extLst>
          </p:cNvPr>
          <p:cNvSpPr/>
          <p:nvPr/>
        </p:nvSpPr>
        <p:spPr>
          <a:xfrm>
            <a:off x="6166579" y="5646648"/>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2" name="Shape 102" descr="Email image.png">
            <a:extLst>
              <a:ext uri="{FF2B5EF4-FFF2-40B4-BE49-F238E27FC236}">
                <a16:creationId xmlns="" xmlns:a16="http://schemas.microsoft.com/office/drawing/2014/main" id="{E84EC506-2470-4492-B635-7E40AC1D052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58814" y="5401708"/>
            <a:ext cx="1128334" cy="769800"/>
          </a:xfrm>
          <a:prstGeom prst="rect">
            <a:avLst/>
          </a:prstGeom>
          <a:noFill/>
          <a:ln>
            <a:noFill/>
          </a:ln>
        </p:spPr>
      </p:pic>
      <p:pic>
        <p:nvPicPr>
          <p:cNvPr id="23" name="Shape 103" descr="TV image.png">
            <a:extLst>
              <a:ext uri="{FF2B5EF4-FFF2-40B4-BE49-F238E27FC236}">
                <a16:creationId xmlns="" xmlns:a16="http://schemas.microsoft.com/office/drawing/2014/main" id="{F2AB7CA5-C045-454D-8538-CFE6954259A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89974" y="5015806"/>
            <a:ext cx="1644950" cy="1305425"/>
          </a:xfrm>
          <a:prstGeom prst="rect">
            <a:avLst/>
          </a:prstGeom>
          <a:noFill/>
          <a:ln>
            <a:noFill/>
          </a:ln>
        </p:spPr>
      </p:pic>
      <p:pic>
        <p:nvPicPr>
          <p:cNvPr id="24" name="Shape 104" descr="'GAME ON' image.png">
            <a:extLst>
              <a:ext uri="{FF2B5EF4-FFF2-40B4-BE49-F238E27FC236}">
                <a16:creationId xmlns="" xmlns:a16="http://schemas.microsoft.com/office/drawing/2014/main" id="{FC76A08A-8FE0-47F9-99DE-B5FF611E095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35138" y="5400675"/>
            <a:ext cx="1139339" cy="966631"/>
          </a:xfrm>
          <a:prstGeom prst="rect">
            <a:avLst/>
          </a:prstGeom>
          <a:noFill/>
          <a:ln>
            <a:noFill/>
          </a:ln>
        </p:spPr>
      </p:pic>
      <p:pic>
        <p:nvPicPr>
          <p:cNvPr id="25" name="Picture 24">
            <a:extLst>
              <a:ext uri="{FF2B5EF4-FFF2-40B4-BE49-F238E27FC236}">
                <a16:creationId xmlns="" xmlns:a16="http://schemas.microsoft.com/office/drawing/2014/main" id="{407E64CC-6B12-494E-B2DE-E8E43C0BE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3515" y="5260030"/>
            <a:ext cx="1495094" cy="1121320"/>
          </a:xfrm>
          <a:prstGeom prst="rect">
            <a:avLst/>
          </a:prstGeom>
          <a:effectLst>
            <a:softEdge rad="38100"/>
          </a:effectLst>
        </p:spPr>
      </p:pic>
      <p:pic>
        <p:nvPicPr>
          <p:cNvPr id="26" name="Shape 102" descr="Email image.png">
            <a:extLst>
              <a:ext uri="{FF2B5EF4-FFF2-40B4-BE49-F238E27FC236}">
                <a16:creationId xmlns="" xmlns:a16="http://schemas.microsoft.com/office/drawing/2014/main" id="{D33B0CEE-60B3-427D-BF57-932F51D2ABB0}"/>
              </a:ext>
            </a:extLst>
          </p:cNvPr>
          <p:cNvPicPr preferRelativeResize="0"/>
          <p:nvPr/>
        </p:nvPicPr>
        <p:blipFill rotWithShape="1">
          <a:blip r:embed="rId8">
            <a:alphaModFix/>
          </a:blip>
          <a:srcRect/>
          <a:stretch/>
        </p:blipFill>
        <p:spPr>
          <a:xfrm>
            <a:off x="746959" y="2369577"/>
            <a:ext cx="2335413" cy="1593323"/>
          </a:xfrm>
          <a:prstGeom prst="rect">
            <a:avLst/>
          </a:prstGeom>
          <a:noFill/>
          <a:ln>
            <a:noFill/>
          </a:ln>
        </p:spPr>
      </p:pic>
      <p:sp>
        <p:nvSpPr>
          <p:cNvPr id="3" name="Rectangle 2">
            <a:extLst>
              <a:ext uri="{FF2B5EF4-FFF2-40B4-BE49-F238E27FC236}">
                <a16:creationId xmlns="" xmlns:a16="http://schemas.microsoft.com/office/drawing/2014/main" id="{CF6CF2AD-2B09-4923-BAB2-9689ECA59BDC}"/>
              </a:ext>
            </a:extLst>
          </p:cNvPr>
          <p:cNvSpPr/>
          <p:nvPr/>
        </p:nvSpPr>
        <p:spPr>
          <a:xfrm>
            <a:off x="2287148" y="5015806"/>
            <a:ext cx="6410285"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5329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98F22023-DCF8-4400-8E8D-1EFE779126BE}"/>
              </a:ext>
            </a:extLst>
          </p:cNvPr>
          <p:cNvSpPr txBox="1"/>
          <p:nvPr/>
        </p:nvSpPr>
        <p:spPr>
          <a:xfrm>
            <a:off x="4572000" y="3259723"/>
            <a:ext cx="3696848" cy="338554"/>
          </a:xfrm>
          <a:prstGeom prst="rect">
            <a:avLst/>
          </a:prstGeom>
          <a:noFill/>
        </p:spPr>
        <p:txBody>
          <a:bodyPr wrap="square" rtlCol="0">
            <a:spAutoFit/>
          </a:bodyPr>
          <a:lstStyle/>
          <a:p>
            <a:r>
              <a:rPr lang="en-GB" sz="1600" dirty="0">
                <a:latin typeface="Trebuchet MS" panose="020B0603020202020204" pitchFamily="34" charset="0"/>
              </a:rPr>
              <a:t>Watch the video together</a:t>
            </a:r>
          </a:p>
        </p:txBody>
      </p:sp>
      <p:pic>
        <p:nvPicPr>
          <p:cNvPr id="16" name="Shape 97" descr="Area of triangles.png">
            <a:extLst>
              <a:ext uri="{FF2B5EF4-FFF2-40B4-BE49-F238E27FC236}">
                <a16:creationId xmlns="" xmlns:a16="http://schemas.microsoft.com/office/drawing/2014/main" id="{7FCD54AA-294D-497A-9E2B-CB7FD728CFA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2373" y="5458806"/>
            <a:ext cx="974826" cy="615275"/>
          </a:xfrm>
          <a:prstGeom prst="rect">
            <a:avLst/>
          </a:prstGeom>
          <a:noFill/>
          <a:ln>
            <a:noFill/>
          </a:ln>
          <a:effectLst>
            <a:outerShdw blurRad="190500" algn="tl" rotWithShape="0">
              <a:srgbClr val="000000">
                <a:alpha val="69800"/>
              </a:srgbClr>
            </a:outerShdw>
          </a:effectLst>
        </p:spPr>
      </p:pic>
      <p:sp>
        <p:nvSpPr>
          <p:cNvPr id="17" name="Shape 99">
            <a:extLst>
              <a:ext uri="{FF2B5EF4-FFF2-40B4-BE49-F238E27FC236}">
                <a16:creationId xmlns="" xmlns:a16="http://schemas.microsoft.com/office/drawing/2014/main" id="{C246E98D-78A0-4C2B-B3FD-953D60A41C38}"/>
              </a:ext>
            </a:extLst>
          </p:cNvPr>
          <p:cNvSpPr/>
          <p:nvPr/>
        </p:nvSpPr>
        <p:spPr>
          <a:xfrm>
            <a:off x="2325167"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Shape 100">
            <a:extLst>
              <a:ext uri="{FF2B5EF4-FFF2-40B4-BE49-F238E27FC236}">
                <a16:creationId xmlns="" xmlns:a16="http://schemas.microsoft.com/office/drawing/2014/main" id="{5ECFB0FC-1A83-4EA0-9D7F-81A1BC9CF34A}"/>
              </a:ext>
            </a:extLst>
          </p:cNvPr>
          <p:cNvSpPr/>
          <p:nvPr/>
        </p:nvSpPr>
        <p:spPr>
          <a:xfrm>
            <a:off x="4335032"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Shape 101">
            <a:extLst>
              <a:ext uri="{FF2B5EF4-FFF2-40B4-BE49-F238E27FC236}">
                <a16:creationId xmlns="" xmlns:a16="http://schemas.microsoft.com/office/drawing/2014/main" id="{B1548972-D1E8-48D5-910D-C016CB67EB70}"/>
              </a:ext>
            </a:extLst>
          </p:cNvPr>
          <p:cNvSpPr/>
          <p:nvPr/>
        </p:nvSpPr>
        <p:spPr>
          <a:xfrm>
            <a:off x="6166579" y="5646648"/>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1" name="Shape 102" descr="Email image.png">
            <a:extLst>
              <a:ext uri="{FF2B5EF4-FFF2-40B4-BE49-F238E27FC236}">
                <a16:creationId xmlns="" xmlns:a16="http://schemas.microsoft.com/office/drawing/2014/main" id="{C89771CB-9BC3-45F2-BCAB-2B42C33BF53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58814" y="5401708"/>
            <a:ext cx="1128334" cy="769800"/>
          </a:xfrm>
          <a:prstGeom prst="rect">
            <a:avLst/>
          </a:prstGeom>
          <a:noFill/>
          <a:ln>
            <a:noFill/>
          </a:ln>
        </p:spPr>
      </p:pic>
      <p:pic>
        <p:nvPicPr>
          <p:cNvPr id="23" name="Shape 103" descr="TV image.png">
            <a:extLst>
              <a:ext uri="{FF2B5EF4-FFF2-40B4-BE49-F238E27FC236}">
                <a16:creationId xmlns="" xmlns:a16="http://schemas.microsoft.com/office/drawing/2014/main" id="{613B5285-BB34-4600-BB98-9E2986E0373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89974" y="5015806"/>
            <a:ext cx="1644950" cy="1305425"/>
          </a:xfrm>
          <a:prstGeom prst="rect">
            <a:avLst/>
          </a:prstGeom>
          <a:noFill/>
          <a:ln>
            <a:noFill/>
          </a:ln>
        </p:spPr>
      </p:pic>
      <p:pic>
        <p:nvPicPr>
          <p:cNvPr id="24" name="Shape 104" descr="'GAME ON' image.png">
            <a:extLst>
              <a:ext uri="{FF2B5EF4-FFF2-40B4-BE49-F238E27FC236}">
                <a16:creationId xmlns="" xmlns:a16="http://schemas.microsoft.com/office/drawing/2014/main" id="{5E927C08-B905-4CE8-88C6-6BE9F235E79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35138" y="5400675"/>
            <a:ext cx="1139339" cy="966631"/>
          </a:xfrm>
          <a:prstGeom prst="rect">
            <a:avLst/>
          </a:prstGeom>
          <a:noFill/>
          <a:ln>
            <a:noFill/>
          </a:ln>
        </p:spPr>
      </p:pic>
      <p:pic>
        <p:nvPicPr>
          <p:cNvPr id="25" name="Picture 24">
            <a:extLst>
              <a:ext uri="{FF2B5EF4-FFF2-40B4-BE49-F238E27FC236}">
                <a16:creationId xmlns="" xmlns:a16="http://schemas.microsoft.com/office/drawing/2014/main" id="{34573949-1444-47BF-AD46-301A76B97B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3515" y="5260030"/>
            <a:ext cx="1495094" cy="1121320"/>
          </a:xfrm>
          <a:prstGeom prst="rect">
            <a:avLst/>
          </a:prstGeom>
          <a:effectLst>
            <a:softEdge rad="38100"/>
          </a:effectLst>
        </p:spPr>
      </p:pic>
      <p:sp>
        <p:nvSpPr>
          <p:cNvPr id="14" name="Rectangle 13">
            <a:extLst>
              <a:ext uri="{FF2B5EF4-FFF2-40B4-BE49-F238E27FC236}">
                <a16:creationId xmlns="" xmlns:a16="http://schemas.microsoft.com/office/drawing/2014/main" id="{8CE01A30-4614-4FBE-949B-B5DE02E73B53}"/>
              </a:ext>
            </a:extLst>
          </p:cNvPr>
          <p:cNvSpPr/>
          <p:nvPr/>
        </p:nvSpPr>
        <p:spPr>
          <a:xfrm>
            <a:off x="4335032" y="5015806"/>
            <a:ext cx="4362401"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 xmlns:a16="http://schemas.microsoft.com/office/drawing/2014/main" id="{D3F44B5C-9DF5-4DF6-8F41-2B6670C877CB}"/>
              </a:ext>
            </a:extLst>
          </p:cNvPr>
          <p:cNvSpPr/>
          <p:nvPr/>
        </p:nvSpPr>
        <p:spPr>
          <a:xfrm>
            <a:off x="480434" y="5097388"/>
            <a:ext cx="1752631"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Shape 103" descr="TV image.png">
            <a:extLst>
              <a:ext uri="{FF2B5EF4-FFF2-40B4-BE49-F238E27FC236}">
                <a16:creationId xmlns="" xmlns:a16="http://schemas.microsoft.com/office/drawing/2014/main" id="{B602CE81-5AFC-4F7D-A921-0480B5E703EB}"/>
              </a:ext>
            </a:extLst>
          </p:cNvPr>
          <p:cNvPicPr preferRelativeResize="0"/>
          <p:nvPr/>
        </p:nvPicPr>
        <p:blipFill rotWithShape="1">
          <a:blip r:embed="rId8">
            <a:alphaModFix/>
          </a:blip>
          <a:srcRect/>
          <a:stretch/>
        </p:blipFill>
        <p:spPr>
          <a:xfrm>
            <a:off x="466790" y="1483247"/>
            <a:ext cx="4362400" cy="3461981"/>
          </a:xfrm>
          <a:prstGeom prst="rect">
            <a:avLst/>
          </a:prstGeom>
          <a:noFill/>
          <a:ln>
            <a:noFill/>
          </a:ln>
        </p:spPr>
      </p:pic>
      <p:pic>
        <p:nvPicPr>
          <p:cNvPr id="2" name="Picture 1">
            <a:extLst>
              <a:ext uri="{FF2B5EF4-FFF2-40B4-BE49-F238E27FC236}">
                <a16:creationId xmlns="" xmlns:a16="http://schemas.microsoft.com/office/drawing/2014/main" id="{C33D7A3A-0023-4549-82E8-FD3BAC450C71}"/>
              </a:ext>
            </a:extLst>
          </p:cNvPr>
          <p:cNvPicPr>
            <a:picLocks noChangeAspect="1"/>
          </p:cNvPicPr>
          <p:nvPr/>
        </p:nvPicPr>
        <p:blipFill>
          <a:blip r:embed="rId9"/>
          <a:stretch>
            <a:fillRect/>
          </a:stretch>
        </p:blipFill>
        <p:spPr>
          <a:xfrm>
            <a:off x="1158814" y="2581311"/>
            <a:ext cx="2749534" cy="1792379"/>
          </a:xfrm>
          <a:prstGeom prst="rect">
            <a:avLst/>
          </a:prstGeom>
        </p:spPr>
      </p:pic>
    </p:spTree>
    <p:extLst>
      <p:ext uri="{BB962C8B-B14F-4D97-AF65-F5344CB8AC3E}">
        <p14:creationId xmlns:p14="http://schemas.microsoft.com/office/powerpoint/2010/main" val="3032789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98F22023-DCF8-4400-8E8D-1EFE779126BE}"/>
              </a:ext>
            </a:extLst>
          </p:cNvPr>
          <p:cNvSpPr txBox="1"/>
          <p:nvPr/>
        </p:nvSpPr>
        <p:spPr>
          <a:xfrm>
            <a:off x="3819317" y="2844225"/>
            <a:ext cx="4511539" cy="584775"/>
          </a:xfrm>
          <a:prstGeom prst="rect">
            <a:avLst/>
          </a:prstGeom>
          <a:noFill/>
        </p:spPr>
        <p:txBody>
          <a:bodyPr wrap="square" rtlCol="0">
            <a:spAutoFit/>
          </a:bodyPr>
          <a:lstStyle/>
          <a:p>
            <a:r>
              <a:rPr lang="en-GB" sz="1600" dirty="0">
                <a:latin typeface="Trebuchet MS" panose="020B0603020202020204" pitchFamily="34" charset="0"/>
              </a:rPr>
              <a:t>Choose which activity to play first!</a:t>
            </a:r>
          </a:p>
          <a:p>
            <a:endParaRPr lang="en-GB" sz="1600" dirty="0">
              <a:latin typeface="Trebuchet MS" panose="020B0603020202020204" pitchFamily="34" charset="0"/>
            </a:endParaRPr>
          </a:p>
        </p:txBody>
      </p:sp>
      <p:pic>
        <p:nvPicPr>
          <p:cNvPr id="17" name="Shape 97" descr="Area of triangles.png">
            <a:extLst>
              <a:ext uri="{FF2B5EF4-FFF2-40B4-BE49-F238E27FC236}">
                <a16:creationId xmlns="" xmlns:a16="http://schemas.microsoft.com/office/drawing/2014/main" id="{189F3D3F-F832-4F0A-9EAA-F5B52B9EEC3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2373" y="5458806"/>
            <a:ext cx="974826" cy="615275"/>
          </a:xfrm>
          <a:prstGeom prst="rect">
            <a:avLst/>
          </a:prstGeom>
          <a:noFill/>
          <a:ln>
            <a:noFill/>
          </a:ln>
          <a:effectLst>
            <a:outerShdw blurRad="190500" algn="tl" rotWithShape="0">
              <a:srgbClr val="000000">
                <a:alpha val="69800"/>
              </a:srgbClr>
            </a:outerShdw>
          </a:effectLst>
        </p:spPr>
      </p:pic>
      <p:sp>
        <p:nvSpPr>
          <p:cNvPr id="18" name="Shape 99">
            <a:extLst>
              <a:ext uri="{FF2B5EF4-FFF2-40B4-BE49-F238E27FC236}">
                <a16:creationId xmlns="" xmlns:a16="http://schemas.microsoft.com/office/drawing/2014/main" id="{91394B16-97B7-4299-B80C-45DE029E3862}"/>
              </a:ext>
            </a:extLst>
          </p:cNvPr>
          <p:cNvSpPr/>
          <p:nvPr/>
        </p:nvSpPr>
        <p:spPr>
          <a:xfrm>
            <a:off x="2325167"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Shape 100">
            <a:extLst>
              <a:ext uri="{FF2B5EF4-FFF2-40B4-BE49-F238E27FC236}">
                <a16:creationId xmlns="" xmlns:a16="http://schemas.microsoft.com/office/drawing/2014/main" id="{CDE5FB1F-49D0-4D02-B004-56BD5B78F61B}"/>
              </a:ext>
            </a:extLst>
          </p:cNvPr>
          <p:cNvSpPr/>
          <p:nvPr/>
        </p:nvSpPr>
        <p:spPr>
          <a:xfrm>
            <a:off x="4335032"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Shape 101">
            <a:extLst>
              <a:ext uri="{FF2B5EF4-FFF2-40B4-BE49-F238E27FC236}">
                <a16:creationId xmlns="" xmlns:a16="http://schemas.microsoft.com/office/drawing/2014/main" id="{D9142025-C164-4993-9684-2F58CD3D3D46}"/>
              </a:ext>
            </a:extLst>
          </p:cNvPr>
          <p:cNvSpPr/>
          <p:nvPr/>
        </p:nvSpPr>
        <p:spPr>
          <a:xfrm>
            <a:off x="6166579" y="5646648"/>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2" name="Shape 102" descr="Email image.png">
            <a:extLst>
              <a:ext uri="{FF2B5EF4-FFF2-40B4-BE49-F238E27FC236}">
                <a16:creationId xmlns="" xmlns:a16="http://schemas.microsoft.com/office/drawing/2014/main" id="{6A2C22C5-09D2-4E7A-B1A9-B9F2CBDC86F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58814" y="5401708"/>
            <a:ext cx="1128334" cy="769800"/>
          </a:xfrm>
          <a:prstGeom prst="rect">
            <a:avLst/>
          </a:prstGeom>
          <a:noFill/>
          <a:ln>
            <a:noFill/>
          </a:ln>
        </p:spPr>
      </p:pic>
      <p:pic>
        <p:nvPicPr>
          <p:cNvPr id="23" name="Shape 103" descr="TV image.png">
            <a:extLst>
              <a:ext uri="{FF2B5EF4-FFF2-40B4-BE49-F238E27FC236}">
                <a16:creationId xmlns="" xmlns:a16="http://schemas.microsoft.com/office/drawing/2014/main" id="{FAD17C45-6120-497B-A957-220325DB9C9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89974" y="5015806"/>
            <a:ext cx="1644950" cy="1305425"/>
          </a:xfrm>
          <a:prstGeom prst="rect">
            <a:avLst/>
          </a:prstGeom>
          <a:noFill/>
          <a:ln>
            <a:noFill/>
          </a:ln>
        </p:spPr>
      </p:pic>
      <p:pic>
        <p:nvPicPr>
          <p:cNvPr id="24" name="Shape 104" descr="'GAME ON' image.png">
            <a:extLst>
              <a:ext uri="{FF2B5EF4-FFF2-40B4-BE49-F238E27FC236}">
                <a16:creationId xmlns="" xmlns:a16="http://schemas.microsoft.com/office/drawing/2014/main" id="{ED8EF66E-8D4B-468F-BA2C-45617A8E9187}"/>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35138" y="5400675"/>
            <a:ext cx="1139339" cy="966631"/>
          </a:xfrm>
          <a:prstGeom prst="rect">
            <a:avLst/>
          </a:prstGeom>
          <a:noFill/>
          <a:ln>
            <a:noFill/>
          </a:ln>
        </p:spPr>
      </p:pic>
      <p:pic>
        <p:nvPicPr>
          <p:cNvPr id="25" name="Picture 24">
            <a:extLst>
              <a:ext uri="{FF2B5EF4-FFF2-40B4-BE49-F238E27FC236}">
                <a16:creationId xmlns="" xmlns:a16="http://schemas.microsoft.com/office/drawing/2014/main" id="{46896337-368D-4FB4-BE29-240CB7E20E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3515" y="5260030"/>
            <a:ext cx="1495094" cy="1121320"/>
          </a:xfrm>
          <a:prstGeom prst="rect">
            <a:avLst/>
          </a:prstGeom>
          <a:effectLst>
            <a:softEdge rad="38100"/>
          </a:effectLst>
        </p:spPr>
      </p:pic>
      <p:pic>
        <p:nvPicPr>
          <p:cNvPr id="26" name="Shape 104" descr="'GAME ON' image.png">
            <a:extLst>
              <a:ext uri="{FF2B5EF4-FFF2-40B4-BE49-F238E27FC236}">
                <a16:creationId xmlns="" xmlns:a16="http://schemas.microsoft.com/office/drawing/2014/main" id="{6A9022E5-0C96-437B-80F9-C5FAF756C98C}"/>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13144" y="2241960"/>
            <a:ext cx="2269229" cy="1925245"/>
          </a:xfrm>
          <a:prstGeom prst="rect">
            <a:avLst/>
          </a:prstGeom>
          <a:noFill/>
          <a:ln>
            <a:noFill/>
          </a:ln>
        </p:spPr>
      </p:pic>
      <p:sp>
        <p:nvSpPr>
          <p:cNvPr id="13" name="Rectangle 12">
            <a:extLst>
              <a:ext uri="{FF2B5EF4-FFF2-40B4-BE49-F238E27FC236}">
                <a16:creationId xmlns="" xmlns:a16="http://schemas.microsoft.com/office/drawing/2014/main" id="{9793A96D-CA53-4895-AE2A-69B8C9C720F0}"/>
              </a:ext>
            </a:extLst>
          </p:cNvPr>
          <p:cNvSpPr/>
          <p:nvPr/>
        </p:nvSpPr>
        <p:spPr>
          <a:xfrm>
            <a:off x="6166579" y="5015806"/>
            <a:ext cx="2530854"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 xmlns:a16="http://schemas.microsoft.com/office/drawing/2014/main" id="{5F486F6E-C4FE-4DD2-BFED-8737E611F686}"/>
              </a:ext>
            </a:extLst>
          </p:cNvPr>
          <p:cNvSpPr/>
          <p:nvPr/>
        </p:nvSpPr>
        <p:spPr>
          <a:xfrm>
            <a:off x="524937" y="5149212"/>
            <a:ext cx="3717994"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6723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98F22023-DCF8-4400-8E8D-1EFE779126BE}"/>
              </a:ext>
            </a:extLst>
          </p:cNvPr>
          <p:cNvSpPr txBox="1"/>
          <p:nvPr/>
        </p:nvSpPr>
        <p:spPr>
          <a:xfrm>
            <a:off x="3372487" y="2532645"/>
            <a:ext cx="5020847" cy="584775"/>
          </a:xfrm>
          <a:prstGeom prst="rect">
            <a:avLst/>
          </a:prstGeom>
          <a:noFill/>
        </p:spPr>
        <p:txBody>
          <a:bodyPr wrap="square" rtlCol="0">
            <a:spAutoFit/>
          </a:bodyPr>
          <a:lstStyle/>
          <a:p>
            <a:r>
              <a:rPr lang="en-GB" sz="1600" dirty="0">
                <a:latin typeface="Trebuchet MS" panose="020B0603020202020204" pitchFamily="34" charset="0"/>
              </a:rPr>
              <a:t>Write a comment or upload a photo for the teacher to let them know how you got on</a:t>
            </a:r>
          </a:p>
        </p:txBody>
      </p:sp>
      <p:pic>
        <p:nvPicPr>
          <p:cNvPr id="16" name="Shape 97" descr="Area of triangles.png">
            <a:extLst>
              <a:ext uri="{FF2B5EF4-FFF2-40B4-BE49-F238E27FC236}">
                <a16:creationId xmlns="" xmlns:a16="http://schemas.microsoft.com/office/drawing/2014/main" id="{C321404A-F8F4-43A8-AB79-623CA2AF34F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2373" y="5458806"/>
            <a:ext cx="974826" cy="615275"/>
          </a:xfrm>
          <a:prstGeom prst="rect">
            <a:avLst/>
          </a:prstGeom>
          <a:noFill/>
          <a:ln>
            <a:noFill/>
          </a:ln>
          <a:effectLst>
            <a:outerShdw blurRad="190500" algn="tl" rotWithShape="0">
              <a:srgbClr val="000000">
                <a:alpha val="69800"/>
              </a:srgbClr>
            </a:outerShdw>
          </a:effectLst>
        </p:spPr>
      </p:pic>
      <p:sp>
        <p:nvSpPr>
          <p:cNvPr id="18" name="Shape 99">
            <a:extLst>
              <a:ext uri="{FF2B5EF4-FFF2-40B4-BE49-F238E27FC236}">
                <a16:creationId xmlns="" xmlns:a16="http://schemas.microsoft.com/office/drawing/2014/main" id="{94649369-F9C6-4A31-AFA6-A1C8C2D93F38}"/>
              </a:ext>
            </a:extLst>
          </p:cNvPr>
          <p:cNvSpPr/>
          <p:nvPr/>
        </p:nvSpPr>
        <p:spPr>
          <a:xfrm>
            <a:off x="2325167"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Shape 100">
            <a:extLst>
              <a:ext uri="{FF2B5EF4-FFF2-40B4-BE49-F238E27FC236}">
                <a16:creationId xmlns="" xmlns:a16="http://schemas.microsoft.com/office/drawing/2014/main" id="{C128B51E-C4C0-40FC-A933-541AC4087EE3}"/>
              </a:ext>
            </a:extLst>
          </p:cNvPr>
          <p:cNvSpPr/>
          <p:nvPr/>
        </p:nvSpPr>
        <p:spPr>
          <a:xfrm>
            <a:off x="4335032"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Shape 101">
            <a:extLst>
              <a:ext uri="{FF2B5EF4-FFF2-40B4-BE49-F238E27FC236}">
                <a16:creationId xmlns="" xmlns:a16="http://schemas.microsoft.com/office/drawing/2014/main" id="{623D8B73-2F3A-4FEE-B7ED-62C07E86E4FD}"/>
              </a:ext>
            </a:extLst>
          </p:cNvPr>
          <p:cNvSpPr/>
          <p:nvPr/>
        </p:nvSpPr>
        <p:spPr>
          <a:xfrm>
            <a:off x="6166579" y="5646648"/>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2" name="Shape 102" descr="Email image.png">
            <a:extLst>
              <a:ext uri="{FF2B5EF4-FFF2-40B4-BE49-F238E27FC236}">
                <a16:creationId xmlns="" xmlns:a16="http://schemas.microsoft.com/office/drawing/2014/main" id="{844C4487-0A7B-4536-9160-4D30C261F19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58814" y="5401708"/>
            <a:ext cx="1128334" cy="769800"/>
          </a:xfrm>
          <a:prstGeom prst="rect">
            <a:avLst/>
          </a:prstGeom>
          <a:noFill/>
          <a:ln>
            <a:noFill/>
          </a:ln>
        </p:spPr>
      </p:pic>
      <p:pic>
        <p:nvPicPr>
          <p:cNvPr id="23" name="Shape 103" descr="TV image.png">
            <a:extLst>
              <a:ext uri="{FF2B5EF4-FFF2-40B4-BE49-F238E27FC236}">
                <a16:creationId xmlns="" xmlns:a16="http://schemas.microsoft.com/office/drawing/2014/main" id="{82DB7321-403F-4B47-A42A-254DBB76B7E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89974" y="5015806"/>
            <a:ext cx="1644950" cy="1305425"/>
          </a:xfrm>
          <a:prstGeom prst="rect">
            <a:avLst/>
          </a:prstGeom>
          <a:noFill/>
          <a:ln>
            <a:noFill/>
          </a:ln>
        </p:spPr>
      </p:pic>
      <p:pic>
        <p:nvPicPr>
          <p:cNvPr id="24" name="Shape 104" descr="'GAME ON' image.png">
            <a:extLst>
              <a:ext uri="{FF2B5EF4-FFF2-40B4-BE49-F238E27FC236}">
                <a16:creationId xmlns="" xmlns:a16="http://schemas.microsoft.com/office/drawing/2014/main" id="{79226F14-E0B0-486D-8EB0-F51079A48A20}"/>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35138" y="5400675"/>
            <a:ext cx="1139339" cy="966631"/>
          </a:xfrm>
          <a:prstGeom prst="rect">
            <a:avLst/>
          </a:prstGeom>
          <a:noFill/>
          <a:ln>
            <a:noFill/>
          </a:ln>
        </p:spPr>
      </p:pic>
      <p:pic>
        <p:nvPicPr>
          <p:cNvPr id="25" name="Picture 24">
            <a:extLst>
              <a:ext uri="{FF2B5EF4-FFF2-40B4-BE49-F238E27FC236}">
                <a16:creationId xmlns="" xmlns:a16="http://schemas.microsoft.com/office/drawing/2014/main" id="{18C2C5B8-432F-462F-9F07-24EED2EB2A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3515" y="5260030"/>
            <a:ext cx="1495094" cy="1121320"/>
          </a:xfrm>
          <a:prstGeom prst="rect">
            <a:avLst/>
          </a:prstGeom>
          <a:effectLst>
            <a:softEdge rad="38100"/>
          </a:effectLst>
        </p:spPr>
      </p:pic>
      <p:pic>
        <p:nvPicPr>
          <p:cNvPr id="26" name="Picture 25">
            <a:extLst>
              <a:ext uri="{FF2B5EF4-FFF2-40B4-BE49-F238E27FC236}">
                <a16:creationId xmlns="" xmlns:a16="http://schemas.microsoft.com/office/drawing/2014/main" id="{85923C27-FBE4-45C1-A4C8-28DC578D93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5391" y="2131617"/>
            <a:ext cx="2505700" cy="1879274"/>
          </a:xfrm>
          <a:prstGeom prst="rect">
            <a:avLst/>
          </a:prstGeom>
          <a:effectLst>
            <a:softEdge rad="38100"/>
          </a:effectLst>
        </p:spPr>
      </p:pic>
      <p:sp>
        <p:nvSpPr>
          <p:cNvPr id="14" name="Rectangle 13">
            <a:extLst>
              <a:ext uri="{FF2B5EF4-FFF2-40B4-BE49-F238E27FC236}">
                <a16:creationId xmlns="" xmlns:a16="http://schemas.microsoft.com/office/drawing/2014/main" id="{D181A44B-262C-4F55-A4B9-E2B7CCA0398C}"/>
              </a:ext>
            </a:extLst>
          </p:cNvPr>
          <p:cNvSpPr/>
          <p:nvPr/>
        </p:nvSpPr>
        <p:spPr>
          <a:xfrm>
            <a:off x="592385" y="4976436"/>
            <a:ext cx="5482092"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357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98F22023-DCF8-4400-8E8D-1EFE779126BE}"/>
              </a:ext>
            </a:extLst>
          </p:cNvPr>
          <p:cNvSpPr txBox="1"/>
          <p:nvPr/>
        </p:nvSpPr>
        <p:spPr>
          <a:xfrm>
            <a:off x="4057199" y="3136612"/>
            <a:ext cx="4511539" cy="584775"/>
          </a:xfrm>
          <a:prstGeom prst="rect">
            <a:avLst/>
          </a:prstGeom>
          <a:noFill/>
        </p:spPr>
        <p:txBody>
          <a:bodyPr wrap="square" rtlCol="0">
            <a:spAutoFit/>
          </a:bodyPr>
          <a:lstStyle/>
          <a:p>
            <a:r>
              <a:rPr lang="en-GB" sz="1600" dirty="0">
                <a:latin typeface="Trebuchet MS" panose="020B0603020202020204" pitchFamily="34" charset="0"/>
              </a:rPr>
              <a:t>Once you have commented, choose an item for your Monkey Mathscot!</a:t>
            </a:r>
          </a:p>
        </p:txBody>
      </p:sp>
      <p:pic>
        <p:nvPicPr>
          <p:cNvPr id="16" name="Picture 15">
            <a:extLst>
              <a:ext uri="{FF2B5EF4-FFF2-40B4-BE49-F238E27FC236}">
                <a16:creationId xmlns="" xmlns:a16="http://schemas.microsoft.com/office/drawing/2014/main" id="{5E73C855-9464-4942-A688-17136CC86A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247"/>
          <a:stretch/>
        </p:blipFill>
        <p:spPr>
          <a:xfrm>
            <a:off x="560271" y="1941457"/>
            <a:ext cx="2654567" cy="2654567"/>
          </a:xfrm>
          <a:prstGeom prst="ellipse">
            <a:avLst/>
          </a:prstGeom>
          <a:ln w="38100">
            <a:solidFill>
              <a:schemeClr val="bg1"/>
            </a:solidFill>
          </a:ln>
        </p:spPr>
      </p:pic>
      <p:pic>
        <p:nvPicPr>
          <p:cNvPr id="17" name="Shape 97" descr="Area of triangles.png">
            <a:extLst>
              <a:ext uri="{FF2B5EF4-FFF2-40B4-BE49-F238E27FC236}">
                <a16:creationId xmlns="" xmlns:a16="http://schemas.microsoft.com/office/drawing/2014/main" id="{861CD356-E132-4577-9685-BD39E8FE200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82373" y="5458806"/>
            <a:ext cx="974826" cy="615275"/>
          </a:xfrm>
          <a:prstGeom prst="rect">
            <a:avLst/>
          </a:prstGeom>
          <a:noFill/>
          <a:ln>
            <a:noFill/>
          </a:ln>
          <a:effectLst>
            <a:outerShdw blurRad="190500" algn="tl" rotWithShape="0">
              <a:srgbClr val="000000">
                <a:alpha val="69800"/>
              </a:srgbClr>
            </a:outerShdw>
          </a:effectLst>
        </p:spPr>
      </p:pic>
      <p:sp>
        <p:nvSpPr>
          <p:cNvPr id="18" name="Shape 99">
            <a:extLst>
              <a:ext uri="{FF2B5EF4-FFF2-40B4-BE49-F238E27FC236}">
                <a16:creationId xmlns="" xmlns:a16="http://schemas.microsoft.com/office/drawing/2014/main" id="{1E37C01C-ADEB-4C41-A31D-FA718458EB8F}"/>
              </a:ext>
            </a:extLst>
          </p:cNvPr>
          <p:cNvSpPr/>
          <p:nvPr/>
        </p:nvSpPr>
        <p:spPr>
          <a:xfrm>
            <a:off x="2325167"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Shape 100">
            <a:extLst>
              <a:ext uri="{FF2B5EF4-FFF2-40B4-BE49-F238E27FC236}">
                <a16:creationId xmlns="" xmlns:a16="http://schemas.microsoft.com/office/drawing/2014/main" id="{FAE386B8-1C64-4462-B581-DB41CA1142AC}"/>
              </a:ext>
            </a:extLst>
          </p:cNvPr>
          <p:cNvSpPr/>
          <p:nvPr/>
        </p:nvSpPr>
        <p:spPr>
          <a:xfrm>
            <a:off x="4335032" y="5692974"/>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Shape 101">
            <a:extLst>
              <a:ext uri="{FF2B5EF4-FFF2-40B4-BE49-F238E27FC236}">
                <a16:creationId xmlns="" xmlns:a16="http://schemas.microsoft.com/office/drawing/2014/main" id="{190BC0A2-9A60-4240-B896-7B6842C45B6C}"/>
              </a:ext>
            </a:extLst>
          </p:cNvPr>
          <p:cNvSpPr/>
          <p:nvPr/>
        </p:nvSpPr>
        <p:spPr>
          <a:xfrm>
            <a:off x="6166579" y="5646648"/>
            <a:ext cx="415500" cy="252900"/>
          </a:xfrm>
          <a:prstGeom prst="rightArrow">
            <a:avLst>
              <a:gd name="adj1" fmla="val 50000"/>
              <a:gd name="adj2" fmla="val 50000"/>
            </a:avLst>
          </a:prstGeom>
          <a:solidFill>
            <a:srgbClr val="FE9001"/>
          </a:solidFill>
          <a:ln w="12700" cap="flat" cmpd="sng">
            <a:solidFill>
              <a:srgbClr val="FE9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2" name="Shape 102" descr="Email image.png">
            <a:extLst>
              <a:ext uri="{FF2B5EF4-FFF2-40B4-BE49-F238E27FC236}">
                <a16:creationId xmlns="" xmlns:a16="http://schemas.microsoft.com/office/drawing/2014/main" id="{7CDD7519-ACC6-479E-95AE-AD7E4DA7A5B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58814" y="5401708"/>
            <a:ext cx="1128334" cy="769800"/>
          </a:xfrm>
          <a:prstGeom prst="rect">
            <a:avLst/>
          </a:prstGeom>
          <a:noFill/>
          <a:ln>
            <a:noFill/>
          </a:ln>
        </p:spPr>
      </p:pic>
      <p:pic>
        <p:nvPicPr>
          <p:cNvPr id="23" name="Shape 103" descr="TV image.png">
            <a:extLst>
              <a:ext uri="{FF2B5EF4-FFF2-40B4-BE49-F238E27FC236}">
                <a16:creationId xmlns="" xmlns:a16="http://schemas.microsoft.com/office/drawing/2014/main" id="{42A0ADE5-EE4A-4879-A4AB-E8E130A0BB9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789974" y="5015806"/>
            <a:ext cx="1644950" cy="1305425"/>
          </a:xfrm>
          <a:prstGeom prst="rect">
            <a:avLst/>
          </a:prstGeom>
          <a:noFill/>
          <a:ln>
            <a:noFill/>
          </a:ln>
        </p:spPr>
      </p:pic>
      <p:pic>
        <p:nvPicPr>
          <p:cNvPr id="24" name="Shape 104" descr="'GAME ON' image.png">
            <a:extLst>
              <a:ext uri="{FF2B5EF4-FFF2-40B4-BE49-F238E27FC236}">
                <a16:creationId xmlns="" xmlns:a16="http://schemas.microsoft.com/office/drawing/2014/main" id="{4B0DEA46-2615-4869-A392-CE935BF4BFD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935138" y="5400675"/>
            <a:ext cx="1139339" cy="966631"/>
          </a:xfrm>
          <a:prstGeom prst="rect">
            <a:avLst/>
          </a:prstGeom>
          <a:noFill/>
          <a:ln>
            <a:noFill/>
          </a:ln>
        </p:spPr>
      </p:pic>
      <p:pic>
        <p:nvPicPr>
          <p:cNvPr id="25" name="Picture 24">
            <a:extLst>
              <a:ext uri="{FF2B5EF4-FFF2-40B4-BE49-F238E27FC236}">
                <a16:creationId xmlns="" xmlns:a16="http://schemas.microsoft.com/office/drawing/2014/main" id="{D21DAE98-5FD0-4444-9382-8636BC60C1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93515" y="5260030"/>
            <a:ext cx="1495094" cy="1121320"/>
          </a:xfrm>
          <a:prstGeom prst="rect">
            <a:avLst/>
          </a:prstGeom>
          <a:effectLst>
            <a:softEdge rad="38100"/>
          </a:effectLst>
        </p:spPr>
      </p:pic>
      <p:sp>
        <p:nvSpPr>
          <p:cNvPr id="13" name="Rectangle 12">
            <a:extLst>
              <a:ext uri="{FF2B5EF4-FFF2-40B4-BE49-F238E27FC236}">
                <a16:creationId xmlns="" xmlns:a16="http://schemas.microsoft.com/office/drawing/2014/main" id="{90081D56-51D6-4A64-A2E3-6C0210C7AE3C}"/>
              </a:ext>
            </a:extLst>
          </p:cNvPr>
          <p:cNvSpPr/>
          <p:nvPr/>
        </p:nvSpPr>
        <p:spPr>
          <a:xfrm>
            <a:off x="592385" y="4976436"/>
            <a:ext cx="5482092" cy="15933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8986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1BF8AD1-68C8-4673-A22F-ADA2550E24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412834"/>
            <a:ext cx="2761656" cy="2699334"/>
          </a:xfrm>
          <a:prstGeom prst="rect">
            <a:avLst/>
          </a:prstGeom>
        </p:spPr>
      </p:pic>
      <p:pic>
        <p:nvPicPr>
          <p:cNvPr id="6" name="Picture 5">
            <a:extLst>
              <a:ext uri="{FF2B5EF4-FFF2-40B4-BE49-F238E27FC236}">
                <a16:creationId xmlns="" xmlns:a16="http://schemas.microsoft.com/office/drawing/2014/main" id="{618598BE-4CBC-435A-8716-EC57A81DA6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4114" y="2379726"/>
            <a:ext cx="2823978" cy="2765550"/>
          </a:xfrm>
          <a:prstGeom prst="rect">
            <a:avLst/>
          </a:prstGeom>
        </p:spPr>
      </p:pic>
      <p:pic>
        <p:nvPicPr>
          <p:cNvPr id="7" name="Picture 6">
            <a:extLst>
              <a:ext uri="{FF2B5EF4-FFF2-40B4-BE49-F238E27FC236}">
                <a16:creationId xmlns="" xmlns:a16="http://schemas.microsoft.com/office/drawing/2014/main" id="{83073E37-B00A-4244-940A-4D9EFB360A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8149" y="2379726"/>
            <a:ext cx="2894091" cy="2777237"/>
          </a:xfrm>
          <a:prstGeom prst="rect">
            <a:avLst/>
          </a:prstGeom>
        </p:spPr>
      </p:pic>
      <p:sp>
        <p:nvSpPr>
          <p:cNvPr id="8" name="Title 7">
            <a:extLst>
              <a:ext uri="{FF2B5EF4-FFF2-40B4-BE49-F238E27FC236}">
                <a16:creationId xmlns="" xmlns:a16="http://schemas.microsoft.com/office/drawing/2014/main" id="{B305F276-9284-4B3F-B47C-790075469815}"/>
              </a:ext>
            </a:extLst>
          </p:cNvPr>
          <p:cNvSpPr>
            <a:spLocks noGrp="1"/>
          </p:cNvSpPr>
          <p:nvPr>
            <p:ph type="title"/>
          </p:nvPr>
        </p:nvSpPr>
        <p:spPr/>
        <p:txBody>
          <a:bodyPr/>
          <a:lstStyle/>
          <a:p>
            <a:r>
              <a:rPr lang="en-GB" dirty="0"/>
              <a:t>Registration </a:t>
            </a:r>
          </a:p>
        </p:txBody>
      </p:sp>
      <p:sp>
        <p:nvSpPr>
          <p:cNvPr id="9" name="Oval 8">
            <a:extLst>
              <a:ext uri="{FF2B5EF4-FFF2-40B4-BE49-F238E27FC236}">
                <a16:creationId xmlns="" xmlns:a16="http://schemas.microsoft.com/office/drawing/2014/main" id="{247FB097-FD5F-4A34-9C99-17953459F867}"/>
              </a:ext>
            </a:extLst>
          </p:cNvPr>
          <p:cNvSpPr/>
          <p:nvPr/>
        </p:nvSpPr>
        <p:spPr>
          <a:xfrm>
            <a:off x="1127760" y="1828800"/>
            <a:ext cx="762000" cy="762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1" name="Oval 10">
            <a:extLst>
              <a:ext uri="{FF2B5EF4-FFF2-40B4-BE49-F238E27FC236}">
                <a16:creationId xmlns="" xmlns:a16="http://schemas.microsoft.com/office/drawing/2014/main" id="{90F91010-CF9F-4B1E-99BA-7BDCF08E11A9}"/>
              </a:ext>
            </a:extLst>
          </p:cNvPr>
          <p:cNvSpPr/>
          <p:nvPr/>
        </p:nvSpPr>
        <p:spPr>
          <a:xfrm>
            <a:off x="4188460" y="1828800"/>
            <a:ext cx="762000" cy="762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12" name="Oval 11">
            <a:extLst>
              <a:ext uri="{FF2B5EF4-FFF2-40B4-BE49-F238E27FC236}">
                <a16:creationId xmlns="" xmlns:a16="http://schemas.microsoft.com/office/drawing/2014/main" id="{58242DCF-8FC1-4D83-80C1-39F31512B33B}"/>
              </a:ext>
            </a:extLst>
          </p:cNvPr>
          <p:cNvSpPr/>
          <p:nvPr/>
        </p:nvSpPr>
        <p:spPr>
          <a:xfrm>
            <a:off x="7249160" y="1828800"/>
            <a:ext cx="762000" cy="762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Tree>
    <p:extLst>
      <p:ext uri="{BB962C8B-B14F-4D97-AF65-F5344CB8AC3E}">
        <p14:creationId xmlns:p14="http://schemas.microsoft.com/office/powerpoint/2010/main" val="20121950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5F7CBF-B6DD-40A9-8771-C83E26B22750}"/>
              </a:ext>
            </a:extLst>
          </p:cNvPr>
          <p:cNvSpPr>
            <a:spLocks noGrp="1"/>
          </p:cNvSpPr>
          <p:nvPr>
            <p:ph type="title"/>
          </p:nvPr>
        </p:nvSpPr>
        <p:spPr/>
        <p:txBody>
          <a:bodyPr/>
          <a:lstStyle/>
          <a:p>
            <a:r>
              <a:rPr lang="en-GB" dirty="0"/>
              <a:t>Logged In</a:t>
            </a:r>
          </a:p>
        </p:txBody>
      </p:sp>
      <p:pic>
        <p:nvPicPr>
          <p:cNvPr id="3" name="Picture 2">
            <a:extLst>
              <a:ext uri="{FF2B5EF4-FFF2-40B4-BE49-F238E27FC236}">
                <a16:creationId xmlns="" xmlns:a16="http://schemas.microsoft.com/office/drawing/2014/main" id="{2EBCCABE-200A-4594-BEE5-A81B66037B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307" y="1538514"/>
            <a:ext cx="4148693" cy="5101771"/>
          </a:xfrm>
          <a:prstGeom prst="rect">
            <a:avLst/>
          </a:prstGeom>
          <a:ln w="28575">
            <a:noFill/>
          </a:ln>
        </p:spPr>
      </p:pic>
      <p:sp>
        <p:nvSpPr>
          <p:cNvPr id="6" name="Arrow: Right 5">
            <a:extLst>
              <a:ext uri="{FF2B5EF4-FFF2-40B4-BE49-F238E27FC236}">
                <a16:creationId xmlns="" xmlns:a16="http://schemas.microsoft.com/office/drawing/2014/main" id="{494B34EB-F31B-472A-B324-DBFD33B52B2C}"/>
              </a:ext>
            </a:extLst>
          </p:cNvPr>
          <p:cNvSpPr/>
          <p:nvPr/>
        </p:nvSpPr>
        <p:spPr>
          <a:xfrm flipH="1">
            <a:off x="3538665" y="4550728"/>
            <a:ext cx="1207506"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083DB383-DB76-402C-839C-A7497E3ED622}"/>
              </a:ext>
            </a:extLst>
          </p:cNvPr>
          <p:cNvSpPr txBox="1"/>
          <p:nvPr/>
        </p:nvSpPr>
        <p:spPr>
          <a:xfrm>
            <a:off x="4760685" y="4723410"/>
            <a:ext cx="4148692" cy="307777"/>
          </a:xfrm>
          <a:prstGeom prst="rect">
            <a:avLst/>
          </a:prstGeom>
          <a:noFill/>
        </p:spPr>
        <p:txBody>
          <a:bodyPr wrap="square" rtlCol="0">
            <a:spAutoFit/>
          </a:bodyPr>
          <a:lstStyle/>
          <a:p>
            <a:r>
              <a:rPr lang="en-GB" dirty="0">
                <a:latin typeface="Trebuchet MS" panose="020B0603020202020204" pitchFamily="34" charset="0"/>
              </a:rPr>
              <a:t>Click on your child’s </a:t>
            </a:r>
            <a:r>
              <a:rPr lang="en-GB" dirty="0" err="1">
                <a:latin typeface="Trebuchet MS" panose="020B0603020202020204" pitchFamily="34" charset="0"/>
              </a:rPr>
              <a:t>Mathscot</a:t>
            </a:r>
            <a:endParaRPr lang="en-GB" dirty="0">
              <a:latin typeface="Trebuchet MS" panose="020B0603020202020204" pitchFamily="34" charset="0"/>
            </a:endParaRPr>
          </a:p>
        </p:txBody>
      </p:sp>
    </p:spTree>
    <p:extLst>
      <p:ext uri="{BB962C8B-B14F-4D97-AF65-F5344CB8AC3E}">
        <p14:creationId xmlns:p14="http://schemas.microsoft.com/office/powerpoint/2010/main" val="3963158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6F48D1-1E52-4AEE-8A50-A31FE9D0A04D}"/>
              </a:ext>
            </a:extLst>
          </p:cNvPr>
          <p:cNvSpPr>
            <a:spLocks noGrp="1"/>
          </p:cNvSpPr>
          <p:nvPr>
            <p:ph type="title"/>
          </p:nvPr>
        </p:nvSpPr>
        <p:spPr/>
        <p:txBody>
          <a:bodyPr/>
          <a:lstStyle/>
          <a:p>
            <a:r>
              <a:rPr lang="en-GB" dirty="0"/>
              <a:t>Maths with Parents</a:t>
            </a:r>
          </a:p>
        </p:txBody>
      </p:sp>
      <p:sp>
        <p:nvSpPr>
          <p:cNvPr id="3" name="Rectangle 2">
            <a:extLst>
              <a:ext uri="{FF2B5EF4-FFF2-40B4-BE49-F238E27FC236}">
                <a16:creationId xmlns="" xmlns:a16="http://schemas.microsoft.com/office/drawing/2014/main" id="{9D72F230-D379-4D13-AF29-6C0A56784101}"/>
              </a:ext>
            </a:extLst>
          </p:cNvPr>
          <p:cNvSpPr/>
          <p:nvPr/>
        </p:nvSpPr>
        <p:spPr>
          <a:xfrm>
            <a:off x="737407" y="1989421"/>
            <a:ext cx="7669185" cy="1287981"/>
          </a:xfrm>
          <a:prstGeom prst="rect">
            <a:avLst/>
          </a:prstGeom>
        </p:spPr>
        <p:txBody>
          <a:bodyPr wrap="square">
            <a:spAutoFit/>
          </a:bodyPr>
          <a:lstStyle/>
          <a:p>
            <a:pPr>
              <a:lnSpc>
                <a:spcPct val="150000"/>
              </a:lnSpc>
            </a:pPr>
            <a:r>
              <a:rPr lang="en-GB" sz="1800" dirty="0">
                <a:solidFill>
                  <a:schemeClr val="tx1"/>
                </a:solidFill>
                <a:latin typeface="Trebuchet MS" panose="020B0603020202020204" pitchFamily="34" charset="0"/>
              </a:rPr>
              <a:t>Learning outside the classroom makes such a difference to children’s progress in Maths and </a:t>
            </a:r>
            <a:r>
              <a:rPr lang="en-GB" sz="1800" b="1" dirty="0">
                <a:solidFill>
                  <a:srgbClr val="FF9900"/>
                </a:solidFill>
                <a:latin typeface="Trebuchet MS" panose="020B0603020202020204" pitchFamily="34" charset="0"/>
              </a:rPr>
              <a:t>Maths with Parents </a:t>
            </a:r>
            <a:r>
              <a:rPr lang="en-GB" sz="1800" dirty="0">
                <a:solidFill>
                  <a:schemeClr val="tx1"/>
                </a:solidFill>
                <a:latin typeface="Trebuchet MS" panose="020B0603020202020204" pitchFamily="34" charset="0"/>
              </a:rPr>
              <a:t>has created fun ways for families to discover the fun in Maths </a:t>
            </a:r>
            <a:r>
              <a:rPr lang="en-GB" sz="1800" b="1" dirty="0">
                <a:solidFill>
                  <a:schemeClr val="tx1"/>
                </a:solidFill>
                <a:latin typeface="Trebuchet MS" panose="020B0603020202020204" pitchFamily="34" charset="0"/>
              </a:rPr>
              <a:t>together</a:t>
            </a:r>
          </a:p>
        </p:txBody>
      </p:sp>
      <p:pic>
        <p:nvPicPr>
          <p:cNvPr id="5" name="Google Shape;184;p27">
            <a:extLst>
              <a:ext uri="{FF2B5EF4-FFF2-40B4-BE49-F238E27FC236}">
                <a16:creationId xmlns="" xmlns:a16="http://schemas.microsoft.com/office/drawing/2014/main" id="{1B90064E-0D65-4D21-A28C-42014C6A0D94}"/>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31899" y="3277402"/>
            <a:ext cx="3200400" cy="3205765"/>
          </a:xfrm>
          <a:prstGeom prst="rect">
            <a:avLst/>
          </a:prstGeom>
          <a:noFill/>
          <a:ln>
            <a:noFill/>
          </a:ln>
        </p:spPr>
      </p:pic>
    </p:spTree>
    <p:extLst>
      <p:ext uri="{BB962C8B-B14F-4D97-AF65-F5344CB8AC3E}">
        <p14:creationId xmlns:p14="http://schemas.microsoft.com/office/powerpoint/2010/main" val="4176804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5F7CBF-B6DD-40A9-8771-C83E26B22750}"/>
              </a:ext>
            </a:extLst>
          </p:cNvPr>
          <p:cNvSpPr>
            <a:spLocks noGrp="1"/>
          </p:cNvSpPr>
          <p:nvPr>
            <p:ph type="title"/>
          </p:nvPr>
        </p:nvSpPr>
        <p:spPr/>
        <p:txBody>
          <a:bodyPr/>
          <a:lstStyle/>
          <a:p>
            <a:r>
              <a:rPr lang="en-GB" dirty="0"/>
              <a:t>Throughout the year</a:t>
            </a:r>
          </a:p>
        </p:txBody>
      </p:sp>
      <p:pic>
        <p:nvPicPr>
          <p:cNvPr id="4" name="Picture 3">
            <a:extLst>
              <a:ext uri="{FF2B5EF4-FFF2-40B4-BE49-F238E27FC236}">
                <a16:creationId xmlns="" xmlns:a16="http://schemas.microsoft.com/office/drawing/2014/main" id="{25A2BB23-AEC0-4D5E-8D84-CBE834400A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890" y="1553029"/>
            <a:ext cx="4125110" cy="5101771"/>
          </a:xfrm>
          <a:prstGeom prst="rect">
            <a:avLst/>
          </a:prstGeom>
          <a:ln w="28575">
            <a:noFill/>
          </a:ln>
        </p:spPr>
      </p:pic>
      <p:sp>
        <p:nvSpPr>
          <p:cNvPr id="5" name="Arrow: Right 4">
            <a:extLst>
              <a:ext uri="{FF2B5EF4-FFF2-40B4-BE49-F238E27FC236}">
                <a16:creationId xmlns="" xmlns:a16="http://schemas.microsoft.com/office/drawing/2014/main" id="{276C119A-6FF3-4138-8AFA-C636A0A121A4}"/>
              </a:ext>
            </a:extLst>
          </p:cNvPr>
          <p:cNvSpPr/>
          <p:nvPr/>
        </p:nvSpPr>
        <p:spPr>
          <a:xfrm flipH="1">
            <a:off x="3314702" y="5540287"/>
            <a:ext cx="1358898"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349C47B6-08AA-4154-9364-4548E43A3D87}"/>
              </a:ext>
            </a:extLst>
          </p:cNvPr>
          <p:cNvSpPr txBox="1"/>
          <p:nvPr/>
        </p:nvSpPr>
        <p:spPr>
          <a:xfrm>
            <a:off x="4784810" y="5712969"/>
            <a:ext cx="4470400" cy="307777"/>
          </a:xfrm>
          <a:prstGeom prst="rect">
            <a:avLst/>
          </a:prstGeom>
          <a:noFill/>
        </p:spPr>
        <p:txBody>
          <a:bodyPr wrap="square" rtlCol="0">
            <a:spAutoFit/>
          </a:bodyPr>
          <a:lstStyle/>
          <a:p>
            <a:r>
              <a:rPr lang="en-GB" dirty="0">
                <a:latin typeface="Trebuchet MS" panose="020B0603020202020204" pitchFamily="34" charset="0"/>
              </a:rPr>
              <a:t>Current topic</a:t>
            </a:r>
          </a:p>
        </p:txBody>
      </p:sp>
    </p:spTree>
    <p:extLst>
      <p:ext uri="{BB962C8B-B14F-4D97-AF65-F5344CB8AC3E}">
        <p14:creationId xmlns:p14="http://schemas.microsoft.com/office/powerpoint/2010/main" val="3124379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5F7CBF-B6DD-40A9-8771-C83E26B22750}"/>
              </a:ext>
            </a:extLst>
          </p:cNvPr>
          <p:cNvSpPr>
            <a:spLocks noGrp="1"/>
          </p:cNvSpPr>
          <p:nvPr>
            <p:ph type="title"/>
          </p:nvPr>
        </p:nvSpPr>
        <p:spPr/>
        <p:txBody>
          <a:bodyPr/>
          <a:lstStyle/>
          <a:p>
            <a:r>
              <a:rPr lang="en-GB" dirty="0"/>
              <a:t>Topics</a:t>
            </a:r>
          </a:p>
        </p:txBody>
      </p:sp>
      <p:pic>
        <p:nvPicPr>
          <p:cNvPr id="3" name="Picture 2">
            <a:extLst>
              <a:ext uri="{FF2B5EF4-FFF2-40B4-BE49-F238E27FC236}">
                <a16:creationId xmlns="" xmlns:a16="http://schemas.microsoft.com/office/drawing/2014/main" id="{3DF783C5-E074-4DE0-AEEF-BBA2528F43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134" y="233640"/>
            <a:ext cx="3561626" cy="6390720"/>
          </a:xfrm>
          <a:prstGeom prst="rect">
            <a:avLst/>
          </a:prstGeom>
          <a:ln w="28575">
            <a:noFill/>
          </a:ln>
        </p:spPr>
      </p:pic>
      <p:sp>
        <p:nvSpPr>
          <p:cNvPr id="6" name="TextBox 5">
            <a:extLst>
              <a:ext uri="{FF2B5EF4-FFF2-40B4-BE49-F238E27FC236}">
                <a16:creationId xmlns="" xmlns:a16="http://schemas.microsoft.com/office/drawing/2014/main" id="{349C47B6-08AA-4154-9364-4548E43A3D87}"/>
              </a:ext>
            </a:extLst>
          </p:cNvPr>
          <p:cNvSpPr txBox="1"/>
          <p:nvPr/>
        </p:nvSpPr>
        <p:spPr>
          <a:xfrm>
            <a:off x="4673600" y="1513296"/>
            <a:ext cx="3561626" cy="307777"/>
          </a:xfrm>
          <a:prstGeom prst="rect">
            <a:avLst/>
          </a:prstGeom>
          <a:noFill/>
        </p:spPr>
        <p:txBody>
          <a:bodyPr wrap="square" rtlCol="0">
            <a:spAutoFit/>
          </a:bodyPr>
          <a:lstStyle/>
          <a:p>
            <a:r>
              <a:rPr lang="en-GB" dirty="0">
                <a:latin typeface="Trebuchet MS" panose="020B0603020202020204" pitchFamily="34" charset="0"/>
              </a:rPr>
              <a:t>Click to watch the video</a:t>
            </a:r>
          </a:p>
        </p:txBody>
      </p:sp>
      <p:sp>
        <p:nvSpPr>
          <p:cNvPr id="9" name="TextBox 8">
            <a:extLst>
              <a:ext uri="{FF2B5EF4-FFF2-40B4-BE49-F238E27FC236}">
                <a16:creationId xmlns="" xmlns:a16="http://schemas.microsoft.com/office/drawing/2014/main" id="{5A221019-CDA8-4523-9806-5F082A347FD0}"/>
              </a:ext>
            </a:extLst>
          </p:cNvPr>
          <p:cNvSpPr txBox="1"/>
          <p:nvPr/>
        </p:nvSpPr>
        <p:spPr>
          <a:xfrm>
            <a:off x="4684556" y="1989467"/>
            <a:ext cx="3561626" cy="307777"/>
          </a:xfrm>
          <a:prstGeom prst="rect">
            <a:avLst/>
          </a:prstGeom>
          <a:noFill/>
        </p:spPr>
        <p:txBody>
          <a:bodyPr wrap="square" rtlCol="0">
            <a:spAutoFit/>
          </a:bodyPr>
          <a:lstStyle/>
          <a:p>
            <a:r>
              <a:rPr lang="en-GB" dirty="0">
                <a:latin typeface="Trebuchet MS" panose="020B0603020202020204" pitchFamily="34" charset="0"/>
              </a:rPr>
              <a:t>Choose your activity!</a:t>
            </a:r>
          </a:p>
        </p:txBody>
      </p:sp>
      <p:sp>
        <p:nvSpPr>
          <p:cNvPr id="10" name="Arrow: Right 9">
            <a:extLst>
              <a:ext uri="{FF2B5EF4-FFF2-40B4-BE49-F238E27FC236}">
                <a16:creationId xmlns="" xmlns:a16="http://schemas.microsoft.com/office/drawing/2014/main" id="{BAC6B4AE-6721-484F-B6B2-94795739E266}"/>
              </a:ext>
            </a:extLst>
          </p:cNvPr>
          <p:cNvSpPr/>
          <p:nvPr/>
        </p:nvSpPr>
        <p:spPr>
          <a:xfrm flipH="1">
            <a:off x="3282116" y="1336324"/>
            <a:ext cx="1358898"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 xmlns:a16="http://schemas.microsoft.com/office/drawing/2014/main" id="{9AD3966B-B577-4CB2-9036-136F64ACEAAE}"/>
              </a:ext>
            </a:extLst>
          </p:cNvPr>
          <p:cNvSpPr/>
          <p:nvPr/>
        </p:nvSpPr>
        <p:spPr>
          <a:xfrm>
            <a:off x="4234613" y="1437923"/>
            <a:ext cx="449943" cy="44994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Tree>
    <p:extLst>
      <p:ext uri="{BB962C8B-B14F-4D97-AF65-F5344CB8AC3E}">
        <p14:creationId xmlns:p14="http://schemas.microsoft.com/office/powerpoint/2010/main" val="2576378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5F7CBF-B6DD-40A9-8771-C83E26B22750}"/>
              </a:ext>
            </a:extLst>
          </p:cNvPr>
          <p:cNvSpPr>
            <a:spLocks noGrp="1"/>
          </p:cNvSpPr>
          <p:nvPr>
            <p:ph type="title"/>
          </p:nvPr>
        </p:nvSpPr>
        <p:spPr/>
        <p:txBody>
          <a:bodyPr/>
          <a:lstStyle/>
          <a:p>
            <a:r>
              <a:rPr lang="en-GB" dirty="0"/>
              <a:t>Topics</a:t>
            </a:r>
          </a:p>
        </p:txBody>
      </p:sp>
      <p:pic>
        <p:nvPicPr>
          <p:cNvPr id="4" name="Picture 3">
            <a:extLst>
              <a:ext uri="{FF2B5EF4-FFF2-40B4-BE49-F238E27FC236}">
                <a16:creationId xmlns="" xmlns:a16="http://schemas.microsoft.com/office/drawing/2014/main" id="{0CF82CD2-D999-45FE-8F46-157329A7A0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927" y="87085"/>
            <a:ext cx="3864694" cy="6683829"/>
          </a:xfrm>
          <a:prstGeom prst="rect">
            <a:avLst/>
          </a:prstGeom>
          <a:ln w="28575">
            <a:noFill/>
          </a:ln>
        </p:spPr>
      </p:pic>
      <p:sp>
        <p:nvSpPr>
          <p:cNvPr id="5" name="Arrow: Right 4">
            <a:extLst>
              <a:ext uri="{FF2B5EF4-FFF2-40B4-BE49-F238E27FC236}">
                <a16:creationId xmlns="" xmlns:a16="http://schemas.microsoft.com/office/drawing/2014/main" id="{276C119A-6FF3-4138-8AFA-C636A0A121A4}"/>
              </a:ext>
            </a:extLst>
          </p:cNvPr>
          <p:cNvSpPr/>
          <p:nvPr/>
        </p:nvSpPr>
        <p:spPr>
          <a:xfrm flipH="1">
            <a:off x="3213102" y="1611394"/>
            <a:ext cx="1358898"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349C47B6-08AA-4154-9364-4548E43A3D87}"/>
              </a:ext>
            </a:extLst>
          </p:cNvPr>
          <p:cNvSpPr txBox="1"/>
          <p:nvPr/>
        </p:nvSpPr>
        <p:spPr>
          <a:xfrm>
            <a:off x="4692978" y="1784075"/>
            <a:ext cx="4290473" cy="307777"/>
          </a:xfrm>
          <a:prstGeom prst="rect">
            <a:avLst/>
          </a:prstGeom>
          <a:noFill/>
        </p:spPr>
        <p:txBody>
          <a:bodyPr wrap="square" rtlCol="0">
            <a:spAutoFit/>
          </a:bodyPr>
          <a:lstStyle/>
          <a:p>
            <a:r>
              <a:rPr lang="en-GB" dirty="0">
                <a:latin typeface="Trebuchet MS" panose="020B0603020202020204" pitchFamily="34" charset="0"/>
              </a:rPr>
              <a:t>Play the activity together</a:t>
            </a:r>
          </a:p>
        </p:txBody>
      </p:sp>
      <p:sp>
        <p:nvSpPr>
          <p:cNvPr id="9" name="TextBox 8">
            <a:extLst>
              <a:ext uri="{FF2B5EF4-FFF2-40B4-BE49-F238E27FC236}">
                <a16:creationId xmlns="" xmlns:a16="http://schemas.microsoft.com/office/drawing/2014/main" id="{5A221019-CDA8-4523-9806-5F082A347FD0}"/>
              </a:ext>
            </a:extLst>
          </p:cNvPr>
          <p:cNvSpPr txBox="1"/>
          <p:nvPr/>
        </p:nvSpPr>
        <p:spPr>
          <a:xfrm>
            <a:off x="4673598" y="3217054"/>
            <a:ext cx="4290473" cy="307777"/>
          </a:xfrm>
          <a:prstGeom prst="rect">
            <a:avLst/>
          </a:prstGeom>
          <a:noFill/>
        </p:spPr>
        <p:txBody>
          <a:bodyPr wrap="square" rtlCol="0">
            <a:spAutoFit/>
          </a:bodyPr>
          <a:lstStyle/>
          <a:p>
            <a:r>
              <a:rPr lang="en-GB" dirty="0">
                <a:latin typeface="Trebuchet MS" panose="020B0603020202020204" pitchFamily="34" charset="0"/>
              </a:rPr>
              <a:t>Rate the activity</a:t>
            </a:r>
          </a:p>
        </p:txBody>
      </p:sp>
      <p:sp>
        <p:nvSpPr>
          <p:cNvPr id="14" name="TextBox 13">
            <a:extLst>
              <a:ext uri="{FF2B5EF4-FFF2-40B4-BE49-F238E27FC236}">
                <a16:creationId xmlns="" xmlns:a16="http://schemas.microsoft.com/office/drawing/2014/main" id="{D873E541-A724-414A-8CAE-05F53E872809}"/>
              </a:ext>
            </a:extLst>
          </p:cNvPr>
          <p:cNvSpPr txBox="1"/>
          <p:nvPr/>
        </p:nvSpPr>
        <p:spPr>
          <a:xfrm>
            <a:off x="4692977" y="4627705"/>
            <a:ext cx="4290473" cy="523220"/>
          </a:xfrm>
          <a:prstGeom prst="rect">
            <a:avLst/>
          </a:prstGeom>
          <a:noFill/>
        </p:spPr>
        <p:txBody>
          <a:bodyPr wrap="square" rtlCol="0">
            <a:spAutoFit/>
          </a:bodyPr>
          <a:lstStyle/>
          <a:p>
            <a:r>
              <a:rPr lang="en-GB" dirty="0">
                <a:latin typeface="Trebuchet MS" panose="020B0603020202020204" pitchFamily="34" charset="0"/>
              </a:rPr>
              <a:t>Leave a family and child comment or upload a photo</a:t>
            </a:r>
          </a:p>
        </p:txBody>
      </p:sp>
      <p:sp>
        <p:nvSpPr>
          <p:cNvPr id="16" name="TextBox 15">
            <a:extLst>
              <a:ext uri="{FF2B5EF4-FFF2-40B4-BE49-F238E27FC236}">
                <a16:creationId xmlns="" xmlns:a16="http://schemas.microsoft.com/office/drawing/2014/main" id="{086CAD9B-68F2-4C14-A705-6A9745D8833F}"/>
              </a:ext>
            </a:extLst>
          </p:cNvPr>
          <p:cNvSpPr txBox="1"/>
          <p:nvPr/>
        </p:nvSpPr>
        <p:spPr>
          <a:xfrm>
            <a:off x="4692977" y="6014681"/>
            <a:ext cx="4290473" cy="307777"/>
          </a:xfrm>
          <a:prstGeom prst="rect">
            <a:avLst/>
          </a:prstGeom>
          <a:noFill/>
        </p:spPr>
        <p:txBody>
          <a:bodyPr wrap="square" rtlCol="0">
            <a:spAutoFit/>
          </a:bodyPr>
          <a:lstStyle/>
          <a:p>
            <a:pPr lvl="0">
              <a:buClrTx/>
              <a:defRPr/>
            </a:pPr>
            <a:r>
              <a:rPr lang="en-GB" dirty="0">
                <a:latin typeface="Trebuchet MS" panose="020B0603020202020204" pitchFamily="34" charset="0"/>
              </a:rPr>
              <a:t>Choose an item for your Monkey </a:t>
            </a:r>
            <a:r>
              <a:rPr lang="en-GB" dirty="0" err="1">
                <a:latin typeface="Trebuchet MS" panose="020B0603020202020204" pitchFamily="34" charset="0"/>
              </a:rPr>
              <a:t>Mathscot</a:t>
            </a:r>
            <a:r>
              <a:rPr lang="en-GB" dirty="0">
                <a:latin typeface="Trebuchet MS" panose="020B0603020202020204" pitchFamily="34" charset="0"/>
              </a:rPr>
              <a:t>!</a:t>
            </a:r>
          </a:p>
        </p:txBody>
      </p:sp>
      <p:sp>
        <p:nvSpPr>
          <p:cNvPr id="7" name="Oval 6">
            <a:extLst>
              <a:ext uri="{FF2B5EF4-FFF2-40B4-BE49-F238E27FC236}">
                <a16:creationId xmlns="" xmlns:a16="http://schemas.microsoft.com/office/drawing/2014/main" id="{DB4341B0-15B2-4276-AE66-B8FBA767EB33}"/>
              </a:ext>
            </a:extLst>
          </p:cNvPr>
          <p:cNvSpPr/>
          <p:nvPr/>
        </p:nvSpPr>
        <p:spPr>
          <a:xfrm>
            <a:off x="4165599" y="1712993"/>
            <a:ext cx="449943" cy="44994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17" name="Arrow: Right 16">
            <a:extLst>
              <a:ext uri="{FF2B5EF4-FFF2-40B4-BE49-F238E27FC236}">
                <a16:creationId xmlns="" xmlns:a16="http://schemas.microsoft.com/office/drawing/2014/main" id="{14021207-5D6B-4FA2-868C-DA03C5C6B5E3}"/>
              </a:ext>
            </a:extLst>
          </p:cNvPr>
          <p:cNvSpPr/>
          <p:nvPr/>
        </p:nvSpPr>
        <p:spPr>
          <a:xfrm flipH="1">
            <a:off x="3213102" y="2986942"/>
            <a:ext cx="1358898"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 xmlns:a16="http://schemas.microsoft.com/office/drawing/2014/main" id="{1E003F44-8116-4EC4-AFD1-A7B91343F68C}"/>
              </a:ext>
            </a:extLst>
          </p:cNvPr>
          <p:cNvSpPr/>
          <p:nvPr/>
        </p:nvSpPr>
        <p:spPr>
          <a:xfrm>
            <a:off x="4165599" y="3088541"/>
            <a:ext cx="449943" cy="44994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9" name="Arrow: Right 18">
            <a:extLst>
              <a:ext uri="{FF2B5EF4-FFF2-40B4-BE49-F238E27FC236}">
                <a16:creationId xmlns="" xmlns:a16="http://schemas.microsoft.com/office/drawing/2014/main" id="{1E4AFD65-8E6A-407C-BEF3-9915410412C3}"/>
              </a:ext>
            </a:extLst>
          </p:cNvPr>
          <p:cNvSpPr/>
          <p:nvPr/>
        </p:nvSpPr>
        <p:spPr>
          <a:xfrm flipH="1">
            <a:off x="3172282" y="4383940"/>
            <a:ext cx="1358898"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 xmlns:a16="http://schemas.microsoft.com/office/drawing/2014/main" id="{C766CC41-CA7B-4975-A1B6-B4ADE7C4BFF5}"/>
              </a:ext>
            </a:extLst>
          </p:cNvPr>
          <p:cNvSpPr/>
          <p:nvPr/>
        </p:nvSpPr>
        <p:spPr>
          <a:xfrm>
            <a:off x="4124779" y="4485539"/>
            <a:ext cx="449943" cy="44994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21" name="Arrow: Right 20">
            <a:extLst>
              <a:ext uri="{FF2B5EF4-FFF2-40B4-BE49-F238E27FC236}">
                <a16:creationId xmlns="" xmlns:a16="http://schemas.microsoft.com/office/drawing/2014/main" id="{6EE27ACD-ECF5-4BB3-9132-C56C84D83CD2}"/>
              </a:ext>
            </a:extLst>
          </p:cNvPr>
          <p:cNvSpPr/>
          <p:nvPr/>
        </p:nvSpPr>
        <p:spPr>
          <a:xfrm flipH="1">
            <a:off x="3172282" y="5842000"/>
            <a:ext cx="1358898" cy="65314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 xmlns:a16="http://schemas.microsoft.com/office/drawing/2014/main" id="{CE232C1D-3F81-44E4-9E1F-9E281D4FB531}"/>
              </a:ext>
            </a:extLst>
          </p:cNvPr>
          <p:cNvSpPr/>
          <p:nvPr/>
        </p:nvSpPr>
        <p:spPr>
          <a:xfrm>
            <a:off x="4124779" y="5943599"/>
            <a:ext cx="449943" cy="44994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Tree>
    <p:extLst>
      <p:ext uri="{BB962C8B-B14F-4D97-AF65-F5344CB8AC3E}">
        <p14:creationId xmlns:p14="http://schemas.microsoft.com/office/powerpoint/2010/main" val="231636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P spid="17" grpId="0" animBg="1"/>
      <p:bldP spid="18"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767B3B-4AE0-47A7-A2A8-D853680A6B04}"/>
              </a:ext>
            </a:extLst>
          </p:cNvPr>
          <p:cNvSpPr>
            <a:spLocks noGrp="1"/>
          </p:cNvSpPr>
          <p:nvPr>
            <p:ph type="title"/>
          </p:nvPr>
        </p:nvSpPr>
        <p:spPr/>
        <p:txBody>
          <a:bodyPr/>
          <a:lstStyle/>
          <a:p>
            <a:r>
              <a:rPr lang="en-GB" dirty="0"/>
              <a:t>What Next?</a:t>
            </a:r>
          </a:p>
        </p:txBody>
      </p:sp>
      <p:sp>
        <p:nvSpPr>
          <p:cNvPr id="3" name="TextBox 2">
            <a:extLst>
              <a:ext uri="{FF2B5EF4-FFF2-40B4-BE49-F238E27FC236}">
                <a16:creationId xmlns="" xmlns:a16="http://schemas.microsoft.com/office/drawing/2014/main" id="{64529B0B-F98D-4803-8D8C-D859995C1B77}"/>
              </a:ext>
            </a:extLst>
          </p:cNvPr>
          <p:cNvSpPr txBox="1"/>
          <p:nvPr/>
        </p:nvSpPr>
        <p:spPr>
          <a:xfrm>
            <a:off x="609600" y="2075543"/>
            <a:ext cx="8069943" cy="2554545"/>
          </a:xfrm>
          <a:prstGeom prst="rect">
            <a:avLst/>
          </a:prstGeom>
          <a:noFill/>
        </p:spPr>
        <p:txBody>
          <a:bodyPr wrap="square" rtlCol="0">
            <a:spAutoFit/>
          </a:bodyPr>
          <a:lstStyle/>
          <a:p>
            <a:r>
              <a:rPr lang="en-GB" sz="1600" dirty="0">
                <a:latin typeface="Trebuchet MS" panose="020B0603020202020204" pitchFamily="34" charset="0"/>
              </a:rPr>
              <a:t>Maths with Parents activities will be set every two weeks</a:t>
            </a:r>
          </a:p>
          <a:p>
            <a:endParaRPr lang="en-GB" sz="1600" dirty="0">
              <a:latin typeface="Trebuchet MS" panose="020B0603020202020204" pitchFamily="34" charset="0"/>
            </a:endParaRPr>
          </a:p>
          <a:p>
            <a:r>
              <a:rPr lang="en-GB" sz="1600" dirty="0">
                <a:latin typeface="Trebuchet MS" panose="020B0603020202020204" pitchFamily="34" charset="0"/>
              </a:rPr>
              <a:t>Have fun completing them together at home and send through lots of feedback and photos for us!</a:t>
            </a:r>
          </a:p>
          <a:p>
            <a:endParaRPr lang="en-GB" sz="1600" dirty="0">
              <a:latin typeface="Trebuchet MS" panose="020B0603020202020204" pitchFamily="34" charset="0"/>
            </a:endParaRPr>
          </a:p>
          <a:p>
            <a:r>
              <a:rPr lang="en-GB" sz="1600" dirty="0" smtClean="0">
                <a:latin typeface="Trebuchet MS" panose="020B0603020202020204" pitchFamily="34" charset="0"/>
              </a:rPr>
              <a:t>Keep an eye on dojo for celebrating the reviews and photos sent in. </a:t>
            </a:r>
          </a:p>
          <a:p>
            <a:endParaRPr lang="en-GB" sz="1600" dirty="0">
              <a:latin typeface="Trebuchet MS" panose="020B0603020202020204" pitchFamily="34" charset="0"/>
            </a:endParaRPr>
          </a:p>
          <a:p>
            <a:r>
              <a:rPr lang="en-GB" sz="1600" dirty="0" smtClean="0">
                <a:latin typeface="Trebuchet MS" panose="020B0603020202020204" pitchFamily="34" charset="0"/>
              </a:rPr>
              <a:t>Always look at the windows of your child’s class to keep updated: You will see updates in a bubble like this: </a:t>
            </a:r>
          </a:p>
          <a:p>
            <a:endParaRPr lang="en-GB" sz="1600" dirty="0">
              <a:latin typeface="Trebuchet MS" panose="020B0603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373" y="4339772"/>
            <a:ext cx="3424882" cy="239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139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7BC6ED-CF7A-4980-9297-6CE7123C3294}"/>
              </a:ext>
            </a:extLst>
          </p:cNvPr>
          <p:cNvSpPr>
            <a:spLocks noGrp="1"/>
          </p:cNvSpPr>
          <p:nvPr>
            <p:ph type="title"/>
          </p:nvPr>
        </p:nvSpPr>
        <p:spPr/>
        <p:txBody>
          <a:bodyPr/>
          <a:lstStyle/>
          <a:p>
            <a:r>
              <a:rPr lang="en-GB" dirty="0"/>
              <a:t>Setting up your Account</a:t>
            </a:r>
          </a:p>
        </p:txBody>
      </p:sp>
    </p:spTree>
    <p:extLst>
      <p:ext uri="{BB962C8B-B14F-4D97-AF65-F5344CB8AC3E}">
        <p14:creationId xmlns:p14="http://schemas.microsoft.com/office/powerpoint/2010/main" val="495681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AB2D0A-C5F9-4D2D-9F23-4BED0F7D6147}"/>
              </a:ext>
            </a:extLst>
          </p:cNvPr>
          <p:cNvSpPr>
            <a:spLocks noGrp="1"/>
          </p:cNvSpPr>
          <p:nvPr>
            <p:ph type="title"/>
          </p:nvPr>
        </p:nvSpPr>
        <p:spPr>
          <a:xfrm>
            <a:off x="1875294" y="0"/>
            <a:ext cx="6957005" cy="763600"/>
          </a:xfrm>
        </p:spPr>
        <p:txBody>
          <a:bodyPr/>
          <a:lstStyle/>
          <a:p>
            <a:r>
              <a:rPr lang="en-GB" dirty="0"/>
              <a:t>Registration</a:t>
            </a:r>
          </a:p>
        </p:txBody>
      </p:sp>
      <p:sp>
        <p:nvSpPr>
          <p:cNvPr id="3" name="Google Shape;171;p26">
            <a:extLst>
              <a:ext uri="{FF2B5EF4-FFF2-40B4-BE49-F238E27FC236}">
                <a16:creationId xmlns="" xmlns:a16="http://schemas.microsoft.com/office/drawing/2014/main" id="{62DA9F83-39C0-4557-A697-D9982DF40729}"/>
              </a:ext>
            </a:extLst>
          </p:cNvPr>
          <p:cNvSpPr txBox="1"/>
          <p:nvPr/>
        </p:nvSpPr>
        <p:spPr>
          <a:xfrm>
            <a:off x="1707857" y="586587"/>
            <a:ext cx="7436143" cy="10465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42900" rtl="0">
              <a:spcBef>
                <a:spcPts val="0"/>
              </a:spcBef>
              <a:spcAft>
                <a:spcPts val="0"/>
              </a:spcAft>
              <a:buSzPts val="1800"/>
              <a:buFont typeface="PT Sans"/>
              <a:buAutoNum type="arabicPeriod"/>
            </a:pPr>
            <a:r>
              <a:rPr lang="en" sz="1800" dirty="0">
                <a:latin typeface="Trebuchet MS" panose="020B0603020202020204" pitchFamily="34" charset="0"/>
                <a:ea typeface="PT Sans"/>
                <a:cs typeface="PT Sans"/>
                <a:sym typeface="PT Sans"/>
              </a:rPr>
              <a:t>Visit </a:t>
            </a:r>
            <a:r>
              <a:rPr lang="en" sz="1800" b="1" u="sng" dirty="0">
                <a:solidFill>
                  <a:schemeClr val="hlink"/>
                </a:solidFill>
                <a:latin typeface="Trebuchet MS" panose="020B0603020202020204" pitchFamily="34" charset="0"/>
                <a:ea typeface="PT Sans"/>
                <a:cs typeface="PT Sans"/>
                <a:sym typeface="PT Sans"/>
                <a:hlinkClick r:id="rId3"/>
              </a:rPr>
              <a:t>www.mathswithparents.com</a:t>
            </a:r>
            <a:endParaRPr sz="1800" dirty="0">
              <a:latin typeface="Trebuchet MS" panose="020B0603020202020204" pitchFamily="34" charset="0"/>
              <a:ea typeface="PT Sans"/>
              <a:cs typeface="PT Sans"/>
              <a:sym typeface="PT Sans"/>
            </a:endParaRPr>
          </a:p>
          <a:p>
            <a:pPr marL="457200" lvl="0" indent="-342900" rtl="0">
              <a:spcBef>
                <a:spcPts val="0"/>
              </a:spcBef>
              <a:spcAft>
                <a:spcPts val="0"/>
              </a:spcAft>
              <a:buSzPts val="1800"/>
              <a:buFont typeface="PT Sans"/>
              <a:buAutoNum type="arabicPeriod"/>
            </a:pPr>
            <a:r>
              <a:rPr lang="en" sz="1800" dirty="0">
                <a:latin typeface="Trebuchet MS" panose="020B0603020202020204" pitchFamily="34" charset="0"/>
                <a:ea typeface="PT Sans"/>
                <a:cs typeface="PT Sans"/>
                <a:sym typeface="PT Sans"/>
              </a:rPr>
              <a:t>Click ‘Log In’, then ‘New Parent’</a:t>
            </a:r>
            <a:endParaRPr sz="1800" dirty="0">
              <a:latin typeface="Trebuchet MS" panose="020B0603020202020204" pitchFamily="34" charset="0"/>
              <a:ea typeface="PT Sans"/>
              <a:cs typeface="PT Sans"/>
              <a:sym typeface="PT Sans"/>
            </a:endParaRPr>
          </a:p>
          <a:p>
            <a:pPr marL="457200" lvl="0" indent="-342900" rtl="0">
              <a:spcBef>
                <a:spcPts val="0"/>
              </a:spcBef>
              <a:spcAft>
                <a:spcPts val="0"/>
              </a:spcAft>
              <a:buSzPts val="1800"/>
              <a:buFont typeface="PT Sans"/>
              <a:buAutoNum type="arabicPeriod"/>
            </a:pPr>
            <a:r>
              <a:rPr lang="en" sz="1800" dirty="0">
                <a:latin typeface="Trebuchet MS" panose="020B0603020202020204" pitchFamily="34" charset="0"/>
                <a:ea typeface="PT Sans"/>
                <a:cs typeface="PT Sans"/>
                <a:sym typeface="PT Sans"/>
              </a:rPr>
              <a:t>Enter your child’s class code:</a:t>
            </a:r>
            <a:endParaRPr sz="1800" dirty="0">
              <a:latin typeface="Trebuchet MS" panose="020B0603020202020204" pitchFamily="34" charset="0"/>
              <a:ea typeface="PT Sans"/>
              <a:cs typeface="PT Sans"/>
              <a:sym typeface="PT Sans"/>
            </a:endParaRPr>
          </a:p>
          <a:p>
            <a:pPr marL="0" lvl="0" indent="0" rtl="0">
              <a:spcBef>
                <a:spcPts val="0"/>
              </a:spcBef>
              <a:spcAft>
                <a:spcPts val="0"/>
              </a:spcAft>
              <a:buNone/>
            </a:pPr>
            <a:endParaRPr sz="1800" dirty="0">
              <a:latin typeface="Trebuchet MS" panose="020B0603020202020204" pitchFamily="34" charset="0"/>
              <a:ea typeface="PT Sans"/>
              <a:cs typeface="PT Sans"/>
              <a:sym typeface="PT Sans"/>
            </a:endParaRPr>
          </a:p>
          <a:p>
            <a:pPr marL="0" lvl="0" indent="0" rtl="0">
              <a:spcBef>
                <a:spcPts val="0"/>
              </a:spcBef>
              <a:spcAft>
                <a:spcPts val="0"/>
              </a:spcAft>
              <a:buNone/>
            </a:pPr>
            <a:endParaRPr sz="1800" dirty="0">
              <a:latin typeface="Trebuchet MS" panose="020B0603020202020204" pitchFamily="34" charset="0"/>
              <a:ea typeface="PT Sans"/>
              <a:cs typeface="PT Sans"/>
              <a:sym typeface="PT Sans"/>
            </a:endParaRPr>
          </a:p>
        </p:txBody>
      </p:sp>
      <p:sp>
        <p:nvSpPr>
          <p:cNvPr id="7" name="Rectangle 6">
            <a:extLst>
              <a:ext uri="{FF2B5EF4-FFF2-40B4-BE49-F238E27FC236}">
                <a16:creationId xmlns="" xmlns:a16="http://schemas.microsoft.com/office/drawing/2014/main" id="{6AB55738-F7E2-4850-BC15-8F752FBCC83B}"/>
              </a:ext>
            </a:extLst>
          </p:cNvPr>
          <p:cNvSpPr/>
          <p:nvPr/>
        </p:nvSpPr>
        <p:spPr>
          <a:xfrm>
            <a:off x="669319" y="6101316"/>
            <a:ext cx="7697401" cy="1200329"/>
          </a:xfrm>
          <a:prstGeom prst="rect">
            <a:avLst/>
          </a:prstGeom>
        </p:spPr>
        <p:txBody>
          <a:bodyPr wrap="square">
            <a:spAutoFit/>
          </a:bodyPr>
          <a:lstStyle/>
          <a:p>
            <a:r>
              <a:rPr lang="en-GB" sz="1800" dirty="0">
                <a:latin typeface="Trebuchet MS" panose="020B0603020202020204" pitchFamily="34" charset="0"/>
              </a:rPr>
              <a:t>If you have more than one child, just add one at this stage. You will have the option to add a second child once you have logged in. </a:t>
            </a:r>
          </a:p>
          <a:p>
            <a:endParaRPr lang="en-GB" sz="1800" dirty="0">
              <a:latin typeface="Trebuchet MS" panose="020B0603020202020204" pitchFamily="34" charset="0"/>
            </a:endParaRPr>
          </a:p>
          <a:p>
            <a:r>
              <a:rPr lang="en-GB" sz="1800" b="1" dirty="0">
                <a:latin typeface="Trebuchet MS" panose="020B0603020202020204" pitchFamily="34" charset="0"/>
              </a:rPr>
              <a:t>Please complete the short survey – then you are ready to get started!</a:t>
            </a:r>
          </a:p>
        </p:txBody>
      </p:sp>
      <p:graphicFrame>
        <p:nvGraphicFramePr>
          <p:cNvPr id="4" name="Table 3"/>
          <p:cNvGraphicFramePr>
            <a:graphicFrameLocks noGrp="1"/>
          </p:cNvGraphicFramePr>
          <p:nvPr>
            <p:extLst>
              <p:ext uri="{D42A27DB-BD31-4B8C-83A1-F6EECF244321}">
                <p14:modId xmlns:p14="http://schemas.microsoft.com/office/powerpoint/2010/main" val="3972075101"/>
              </p:ext>
            </p:extLst>
          </p:nvPr>
        </p:nvGraphicFramePr>
        <p:xfrm>
          <a:off x="174172" y="1486829"/>
          <a:ext cx="8969828" cy="4614487"/>
        </p:xfrm>
        <a:graphic>
          <a:graphicData uri="http://schemas.openxmlformats.org/drawingml/2006/table">
            <a:tbl>
              <a:tblPr firstRow="1" firstCol="1" bandRow="1">
                <a:tableStyleId>{5C22544A-7EE6-4342-B048-85BDC9FD1C3A}</a:tableStyleId>
              </a:tblPr>
              <a:tblGrid>
                <a:gridCol w="3330416"/>
                <a:gridCol w="3331421"/>
                <a:gridCol w="2307991"/>
              </a:tblGrid>
              <a:tr h="195672">
                <a:tc>
                  <a:txBody>
                    <a:bodyPr/>
                    <a:lstStyle/>
                    <a:p>
                      <a:pPr algn="ctr">
                        <a:lnSpc>
                          <a:spcPct val="118000"/>
                        </a:lnSpc>
                        <a:spcAft>
                          <a:spcPts val="0"/>
                        </a:spcAft>
                      </a:pPr>
                      <a:r>
                        <a:rPr lang="en-GB" sz="1300" kern="1400" dirty="0">
                          <a:effectLst/>
                        </a:rPr>
                        <a:t>Class Teacher</a:t>
                      </a:r>
                      <a:endParaRPr lang="en-GB" sz="800" kern="1400" dirty="0">
                        <a:solidFill>
                          <a:srgbClr val="000000"/>
                        </a:solidFill>
                        <a:effectLst/>
                        <a:latin typeface="Calibri"/>
                        <a:ea typeface="Times New Roman"/>
                        <a:cs typeface="Calibri"/>
                      </a:endParaRPr>
                    </a:p>
                  </a:txBody>
                  <a:tcPr marL="31012" marR="31012" marT="31012" marB="31012" anchor="ctr"/>
                </a:tc>
                <a:tc>
                  <a:txBody>
                    <a:bodyPr/>
                    <a:lstStyle/>
                    <a:p>
                      <a:pPr algn="ctr">
                        <a:lnSpc>
                          <a:spcPct val="118000"/>
                        </a:lnSpc>
                        <a:spcAft>
                          <a:spcPts val="0"/>
                        </a:spcAft>
                      </a:pPr>
                      <a:r>
                        <a:rPr lang="en-GB" sz="1300" kern="1400">
                          <a:effectLst/>
                        </a:rPr>
                        <a:t>Class Name</a:t>
                      </a:r>
                      <a:endParaRPr lang="en-GB" sz="800" kern="1400">
                        <a:solidFill>
                          <a:srgbClr val="000000"/>
                        </a:solidFill>
                        <a:effectLst/>
                        <a:latin typeface="Calibri"/>
                        <a:ea typeface="Times New Roman"/>
                        <a:cs typeface="Calibri"/>
                      </a:endParaRPr>
                    </a:p>
                  </a:txBody>
                  <a:tcPr marL="0" marR="0" marT="0" marB="0" anchor="ctr"/>
                </a:tc>
                <a:tc>
                  <a:txBody>
                    <a:bodyPr/>
                    <a:lstStyle/>
                    <a:p>
                      <a:pPr algn="ctr">
                        <a:lnSpc>
                          <a:spcPct val="118000"/>
                        </a:lnSpc>
                        <a:spcAft>
                          <a:spcPts val="0"/>
                        </a:spcAft>
                      </a:pPr>
                      <a:r>
                        <a:rPr lang="en-GB" sz="1300" kern="1400">
                          <a:effectLst/>
                        </a:rPr>
                        <a:t>Class Code</a:t>
                      </a:r>
                      <a:endParaRPr lang="en-GB" sz="800" kern="1400">
                        <a:solidFill>
                          <a:srgbClr val="000000"/>
                        </a:solidFill>
                        <a:effectLst/>
                        <a:latin typeface="Calibri"/>
                        <a:ea typeface="Times New Roman"/>
                        <a:cs typeface="Calibri"/>
                      </a:endParaRPr>
                    </a:p>
                  </a:txBody>
                  <a:tcPr marL="31012" marR="31012" marT="31012" marB="31012" anchor="ctr"/>
                </a:tc>
              </a:tr>
              <a:tr h="326506">
                <a:tc>
                  <a:txBody>
                    <a:bodyPr/>
                    <a:lstStyle/>
                    <a:p>
                      <a:pPr algn="ctr">
                        <a:lnSpc>
                          <a:spcPct val="118000"/>
                        </a:lnSpc>
                        <a:spcAft>
                          <a:spcPts val="600"/>
                        </a:spcAft>
                      </a:pPr>
                      <a:r>
                        <a:rPr lang="en-GB" sz="2400" kern="1400" dirty="0">
                          <a:effectLst/>
                        </a:rPr>
                        <a:t>Mrs Ryder</a:t>
                      </a:r>
                      <a:endParaRPr lang="en-GB" sz="800" kern="1400" dirty="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Nursery</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a:effectLst/>
                        </a:rPr>
                        <a:t>564357</a:t>
                      </a:r>
                      <a:endParaRPr lang="en-GB" sz="800" kern="1400">
                        <a:solidFill>
                          <a:srgbClr val="000000"/>
                        </a:solidFill>
                        <a:effectLst/>
                        <a:latin typeface="Calibri"/>
                        <a:ea typeface="Times New Roman"/>
                        <a:cs typeface="Calibri"/>
                      </a:endParaRPr>
                    </a:p>
                  </a:txBody>
                  <a:tcPr marL="31012" marR="31012" marT="31012" marB="31012"/>
                </a:tc>
              </a:tr>
              <a:tr h="729294">
                <a:tc>
                  <a:txBody>
                    <a:bodyPr/>
                    <a:lstStyle/>
                    <a:p>
                      <a:pPr algn="ctr">
                        <a:lnSpc>
                          <a:spcPct val="118000"/>
                        </a:lnSpc>
                        <a:spcAft>
                          <a:spcPts val="600"/>
                        </a:spcAft>
                      </a:pPr>
                      <a:r>
                        <a:rPr lang="en-GB" sz="2400" kern="1400">
                          <a:effectLst/>
                        </a:rPr>
                        <a:t>Miss Smith &amp; Mrs Cowley</a:t>
                      </a:r>
                      <a:endParaRPr lang="en-GB" sz="800" kern="140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R1</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a:effectLst/>
                        </a:rPr>
                        <a:t>126002</a:t>
                      </a:r>
                      <a:endParaRPr lang="en-GB" sz="800" kern="1400">
                        <a:solidFill>
                          <a:srgbClr val="000000"/>
                        </a:solidFill>
                        <a:effectLst/>
                        <a:latin typeface="Calibri"/>
                        <a:ea typeface="Times New Roman"/>
                        <a:cs typeface="Calibri"/>
                      </a:endParaRPr>
                    </a:p>
                  </a:txBody>
                  <a:tcPr marL="31012" marR="31012" marT="31012" marB="31012"/>
                </a:tc>
              </a:tr>
              <a:tr h="326506">
                <a:tc>
                  <a:txBody>
                    <a:bodyPr/>
                    <a:lstStyle/>
                    <a:p>
                      <a:pPr algn="ctr">
                        <a:lnSpc>
                          <a:spcPct val="118000"/>
                        </a:lnSpc>
                        <a:spcAft>
                          <a:spcPts val="600"/>
                        </a:spcAft>
                      </a:pPr>
                      <a:r>
                        <a:rPr lang="en-GB" sz="2400" kern="1400">
                          <a:effectLst/>
                        </a:rPr>
                        <a:t>Miss Carr</a:t>
                      </a:r>
                      <a:endParaRPr lang="en-GB" sz="800" kern="140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R2</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a:effectLst/>
                        </a:rPr>
                        <a:t>307935</a:t>
                      </a:r>
                      <a:endParaRPr lang="en-GB" sz="800" kern="1400">
                        <a:solidFill>
                          <a:srgbClr val="000000"/>
                        </a:solidFill>
                        <a:effectLst/>
                        <a:latin typeface="Calibri"/>
                        <a:ea typeface="Times New Roman"/>
                        <a:cs typeface="Calibri"/>
                      </a:endParaRPr>
                    </a:p>
                  </a:txBody>
                  <a:tcPr marL="31012" marR="31012" marT="31012" marB="31012"/>
                </a:tc>
              </a:tr>
              <a:tr h="326506">
                <a:tc>
                  <a:txBody>
                    <a:bodyPr/>
                    <a:lstStyle/>
                    <a:p>
                      <a:pPr algn="ctr">
                        <a:lnSpc>
                          <a:spcPct val="118000"/>
                        </a:lnSpc>
                        <a:spcAft>
                          <a:spcPts val="600"/>
                        </a:spcAft>
                      </a:pPr>
                      <a:r>
                        <a:rPr lang="en-GB" sz="2400" kern="1400">
                          <a:effectLst/>
                        </a:rPr>
                        <a:t>Mrs Larkin</a:t>
                      </a:r>
                      <a:endParaRPr lang="en-GB" sz="800" kern="140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1L</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a:effectLst/>
                        </a:rPr>
                        <a:t>355744</a:t>
                      </a:r>
                      <a:endParaRPr lang="en-GB" sz="800" kern="1400">
                        <a:solidFill>
                          <a:srgbClr val="000000"/>
                        </a:solidFill>
                        <a:effectLst/>
                        <a:latin typeface="Calibri"/>
                        <a:ea typeface="Times New Roman"/>
                        <a:cs typeface="Calibri"/>
                      </a:endParaRPr>
                    </a:p>
                  </a:txBody>
                  <a:tcPr marL="31012" marR="31012" marT="31012" marB="31012"/>
                </a:tc>
              </a:tr>
              <a:tr h="611986">
                <a:tc>
                  <a:txBody>
                    <a:bodyPr/>
                    <a:lstStyle/>
                    <a:p>
                      <a:pPr algn="ctr">
                        <a:lnSpc>
                          <a:spcPct val="118000"/>
                        </a:lnSpc>
                        <a:spcAft>
                          <a:spcPts val="600"/>
                        </a:spcAft>
                      </a:pPr>
                      <a:r>
                        <a:rPr lang="en-GB" sz="2400" kern="1400">
                          <a:effectLst/>
                        </a:rPr>
                        <a:t>Miss Scott (Mrs Rigby)</a:t>
                      </a:r>
                      <a:endParaRPr lang="en-GB" sz="800" kern="140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1S</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a:effectLst/>
                        </a:rPr>
                        <a:t>197459</a:t>
                      </a:r>
                      <a:endParaRPr lang="en-GB" sz="800" kern="1400">
                        <a:solidFill>
                          <a:srgbClr val="000000"/>
                        </a:solidFill>
                        <a:effectLst/>
                        <a:latin typeface="Calibri"/>
                        <a:ea typeface="Times New Roman"/>
                        <a:cs typeface="Calibri"/>
                      </a:endParaRPr>
                    </a:p>
                  </a:txBody>
                  <a:tcPr marL="31012" marR="31012" marT="31012" marB="31012"/>
                </a:tc>
              </a:tr>
              <a:tr h="492103">
                <a:tc>
                  <a:txBody>
                    <a:bodyPr/>
                    <a:lstStyle/>
                    <a:p>
                      <a:pPr algn="ctr">
                        <a:lnSpc>
                          <a:spcPct val="118000"/>
                        </a:lnSpc>
                        <a:spcAft>
                          <a:spcPts val="600"/>
                        </a:spcAft>
                      </a:pPr>
                      <a:r>
                        <a:rPr lang="en-GB" sz="2400" kern="1400">
                          <a:effectLst/>
                        </a:rPr>
                        <a:t>Mrs Allerston</a:t>
                      </a:r>
                      <a:endParaRPr lang="en-GB" sz="800" kern="140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2A</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a:effectLst/>
                        </a:rPr>
                        <a:t>107637</a:t>
                      </a:r>
                      <a:endParaRPr lang="en-GB" sz="800" kern="1400">
                        <a:solidFill>
                          <a:srgbClr val="000000"/>
                        </a:solidFill>
                        <a:effectLst/>
                        <a:latin typeface="Calibri"/>
                        <a:ea typeface="Times New Roman"/>
                        <a:cs typeface="Calibri"/>
                      </a:endParaRPr>
                    </a:p>
                  </a:txBody>
                  <a:tcPr marL="31012" marR="31012" marT="31012" marB="31012"/>
                </a:tc>
              </a:tr>
              <a:tr h="492103">
                <a:tc>
                  <a:txBody>
                    <a:bodyPr/>
                    <a:lstStyle/>
                    <a:p>
                      <a:pPr algn="ctr">
                        <a:lnSpc>
                          <a:spcPct val="118000"/>
                        </a:lnSpc>
                        <a:spcAft>
                          <a:spcPts val="600"/>
                        </a:spcAft>
                      </a:pPr>
                      <a:r>
                        <a:rPr lang="en-GB" sz="2400" kern="1400">
                          <a:effectLst/>
                        </a:rPr>
                        <a:t>Miss Greene</a:t>
                      </a:r>
                      <a:endParaRPr lang="en-GB" sz="800" kern="1400">
                        <a:solidFill>
                          <a:srgbClr val="000000"/>
                        </a:solidFill>
                        <a:effectLst/>
                        <a:latin typeface="Calibri"/>
                        <a:ea typeface="Times New Roman"/>
                        <a:cs typeface="Calibri"/>
                      </a:endParaRPr>
                    </a:p>
                  </a:txBody>
                  <a:tcPr marL="31012" marR="31012" marT="31012" marB="31012"/>
                </a:tc>
                <a:tc>
                  <a:txBody>
                    <a:bodyPr/>
                    <a:lstStyle/>
                    <a:p>
                      <a:pPr algn="ctr">
                        <a:lnSpc>
                          <a:spcPct val="118000"/>
                        </a:lnSpc>
                        <a:spcAft>
                          <a:spcPts val="600"/>
                        </a:spcAft>
                      </a:pPr>
                      <a:r>
                        <a:rPr lang="en-GB" sz="2400" kern="1400">
                          <a:effectLst/>
                        </a:rPr>
                        <a:t>2G</a:t>
                      </a:r>
                      <a:endParaRPr lang="en-GB" sz="800" kern="1400">
                        <a:solidFill>
                          <a:srgbClr val="000000"/>
                        </a:solidFill>
                        <a:effectLst/>
                        <a:latin typeface="Calibri"/>
                        <a:ea typeface="Times New Roman"/>
                        <a:cs typeface="Calibri"/>
                      </a:endParaRPr>
                    </a:p>
                  </a:txBody>
                  <a:tcPr marL="0" marR="0" marT="0" marB="0"/>
                </a:tc>
                <a:tc>
                  <a:txBody>
                    <a:bodyPr/>
                    <a:lstStyle/>
                    <a:p>
                      <a:pPr algn="ctr">
                        <a:lnSpc>
                          <a:spcPct val="118000"/>
                        </a:lnSpc>
                        <a:spcAft>
                          <a:spcPts val="600"/>
                        </a:spcAft>
                      </a:pPr>
                      <a:r>
                        <a:rPr lang="en-GB" sz="2400" kern="1400" dirty="0">
                          <a:effectLst/>
                        </a:rPr>
                        <a:t>793349</a:t>
                      </a:r>
                      <a:endParaRPr lang="en-GB" sz="800" kern="1400" dirty="0">
                        <a:solidFill>
                          <a:srgbClr val="000000"/>
                        </a:solidFill>
                        <a:effectLst/>
                        <a:latin typeface="Calibri"/>
                        <a:ea typeface="Times New Roman"/>
                        <a:cs typeface="Calibri"/>
                      </a:endParaRPr>
                    </a:p>
                  </a:txBody>
                  <a:tcPr marL="31012" marR="31012" marT="31012" marB="31012"/>
                </a:tc>
              </a:tr>
            </a:tbl>
          </a:graphicData>
        </a:graphic>
      </p:graphicFrame>
    </p:spTree>
    <p:extLst>
      <p:ext uri="{BB962C8B-B14F-4D97-AF65-F5344CB8AC3E}">
        <p14:creationId xmlns:p14="http://schemas.microsoft.com/office/powerpoint/2010/main" val="2930547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 xmlns:a16="http://schemas.microsoft.com/office/drawing/2014/main" id="{D0AD874C-1611-4FFC-B95B-9413A5BA4406}"/>
              </a:ext>
            </a:extLst>
          </p:cNvPr>
          <p:cNvSpPr>
            <a:spLocks noChangeArrowheads="1"/>
          </p:cNvSpPr>
          <p:nvPr/>
        </p:nvSpPr>
        <p:spPr bwMode="auto">
          <a:xfrm>
            <a:off x="515212" y="5588302"/>
            <a:ext cx="2808782" cy="11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600" strike="noStrike" cap="none" normalizeH="0" baseline="0" dirty="0">
                <a:ln>
                  <a:noFill/>
                </a:ln>
                <a:solidFill>
                  <a:schemeClr val="bg1"/>
                </a:solidFill>
                <a:effectLst/>
                <a:latin typeface="Trebuchet MS" panose="020B0603020202020204" pitchFamily="34" charset="0"/>
                <a:cs typeface="Arial" panose="020B0604020202020204" pitchFamily="34" charset="0"/>
              </a:rPr>
              <a:t>@</a:t>
            </a:r>
            <a:r>
              <a:rPr kumimoji="0" lang="en-US" altLang="en-US" sz="1600" strike="noStrike" cap="none" normalizeH="0" baseline="0" dirty="0" err="1">
                <a:ln>
                  <a:noFill/>
                </a:ln>
                <a:solidFill>
                  <a:schemeClr val="bg1"/>
                </a:solidFill>
                <a:effectLst/>
                <a:latin typeface="Trebuchet MS" panose="020B0603020202020204" pitchFamily="34" charset="0"/>
                <a:cs typeface="Arial" panose="020B0604020202020204" pitchFamily="34" charset="0"/>
              </a:rPr>
              <a:t>parentmaths</a:t>
            </a:r>
            <a:r>
              <a:rPr kumimoji="0" lang="en-US" altLang="en-US" sz="1600" strike="noStrike" cap="none" normalizeH="0" baseline="0" dirty="0">
                <a:ln>
                  <a:noFill/>
                </a:ln>
                <a:solidFill>
                  <a:schemeClr val="bg1"/>
                </a:solidFill>
                <a:effectLst/>
                <a:latin typeface="Trebuchet MS" panose="020B0603020202020204" pitchFamily="34" charset="0"/>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600" strike="noStrike" cap="none" normalizeH="0" baseline="0" dirty="0">
                <a:ln>
                  <a:noFill/>
                </a:ln>
                <a:solidFill>
                  <a:schemeClr val="bg1"/>
                </a:solidFill>
                <a:effectLst/>
                <a:latin typeface="Trebuchet MS" panose="020B0603020202020204" pitchFamily="34" charset="0"/>
                <a:cs typeface="Arial" panose="020B0604020202020204" pitchFamily="34" charset="0"/>
              </a:rPr>
              <a:t>info@mathswithparents.com</a:t>
            </a:r>
            <a:endParaRPr lang="en-US" altLang="en-US" sz="1600" dirty="0">
              <a:solidFill>
                <a:schemeClr val="bg1"/>
              </a:solidFill>
              <a:latin typeface="Trebuchet MS" panose="020B0603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600" strike="noStrike" cap="none" normalizeH="0" baseline="0" dirty="0">
                <a:ln>
                  <a:noFill/>
                </a:ln>
                <a:solidFill>
                  <a:schemeClr val="bg1"/>
                </a:solidFill>
                <a:effectLst/>
                <a:latin typeface="Trebuchet MS" panose="020B0603020202020204" pitchFamily="34" charset="0"/>
                <a:cs typeface="Arial" panose="020B0604020202020204" pitchFamily="34" charset="0"/>
              </a:rPr>
              <a:t>/</a:t>
            </a:r>
            <a:r>
              <a:rPr kumimoji="0" lang="en-US" altLang="en-US" sz="1600" strike="noStrike" cap="none" normalizeH="0" baseline="0" dirty="0" err="1">
                <a:ln>
                  <a:noFill/>
                </a:ln>
                <a:solidFill>
                  <a:schemeClr val="bg1"/>
                </a:solidFill>
                <a:effectLst/>
                <a:latin typeface="Trebuchet MS" panose="020B0603020202020204" pitchFamily="34" charset="0"/>
                <a:cs typeface="Arial" panose="020B0604020202020204" pitchFamily="34" charset="0"/>
              </a:rPr>
              <a:t>MathswithParents</a:t>
            </a:r>
            <a:endParaRPr kumimoji="0" lang="en-US" altLang="en-US" sz="1600" strike="noStrike" cap="none" normalizeH="0" baseline="0" dirty="0">
              <a:ln>
                <a:noFill/>
              </a:ln>
              <a:solidFill>
                <a:schemeClr val="bg1"/>
              </a:solidFill>
              <a:effectLst/>
              <a:latin typeface="Trebuchet MS" panose="020B0603020202020204" pitchFamily="34" charset="0"/>
            </a:endParaRPr>
          </a:p>
        </p:txBody>
      </p:sp>
      <p:pic>
        <p:nvPicPr>
          <p:cNvPr id="7" name="Picture 2" descr="https://lh6.googleusercontent.com/lQpzZhjUZY-DH6_tfZ_vV6KFNKOBl88AGBOtf21z-BicON0Bl-nZRywzfZttUqdRjDrhGYTqBGHEBzAzCErf-nXT4EDLTarGJ2CH89DiJtu6t7hJkbfhbs0eo0pCdkMJJxAqS64L">
            <a:extLst>
              <a:ext uri="{FF2B5EF4-FFF2-40B4-BE49-F238E27FC236}">
                <a16:creationId xmlns="" xmlns:a16="http://schemas.microsoft.com/office/drawing/2014/main" id="{8D4D6291-71C0-4FB2-B23A-9F7E2D85C1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412" y="5762171"/>
            <a:ext cx="312217" cy="981255"/>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54;p13">
            <a:extLst>
              <a:ext uri="{FF2B5EF4-FFF2-40B4-BE49-F238E27FC236}">
                <a16:creationId xmlns="" xmlns:a16="http://schemas.microsoft.com/office/drawing/2014/main" id="{66BCA649-1CC3-467D-9078-DBD57CCCE085}"/>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56690" y="2042962"/>
            <a:ext cx="6230620" cy="2772075"/>
          </a:xfrm>
          <a:prstGeom prst="rect">
            <a:avLst/>
          </a:prstGeom>
          <a:noFill/>
          <a:ln>
            <a:noFill/>
          </a:ln>
        </p:spPr>
      </p:pic>
    </p:spTree>
    <p:extLst>
      <p:ext uri="{BB962C8B-B14F-4D97-AF65-F5344CB8AC3E}">
        <p14:creationId xmlns:p14="http://schemas.microsoft.com/office/powerpoint/2010/main" val="637107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86E7EC2-D739-4445-8304-A4755632C31D}"/>
              </a:ext>
            </a:extLst>
          </p:cNvPr>
          <p:cNvSpPr>
            <a:spLocks noGrp="1"/>
          </p:cNvSpPr>
          <p:nvPr>
            <p:ph type="body" idx="1"/>
          </p:nvPr>
        </p:nvSpPr>
        <p:spPr/>
        <p:txBody>
          <a:bodyPr/>
          <a:lstStyle/>
          <a:p>
            <a:pPr marL="127000" indent="0" algn="ctr">
              <a:buSzPts val="1600"/>
              <a:buNone/>
            </a:pPr>
            <a:r>
              <a:rPr lang="en-GB" sz="1600" b="1" dirty="0">
                <a:solidFill>
                  <a:srgbClr val="FF9900"/>
                </a:solidFill>
                <a:ea typeface="PT Sans"/>
                <a:cs typeface="PT Sans"/>
                <a:sym typeface="PT Sans"/>
              </a:rPr>
              <a:t>Adding Another Child</a:t>
            </a:r>
          </a:p>
          <a:p>
            <a:pPr indent="-330200">
              <a:buSzPts val="1600"/>
              <a:buFont typeface="PT Sans"/>
              <a:buAutoNum type="arabicPeriod"/>
            </a:pPr>
            <a:endParaRPr lang="en-GB" sz="1600" dirty="0">
              <a:ea typeface="PT Sans"/>
              <a:cs typeface="PT Sans"/>
              <a:sym typeface="PT Sans"/>
            </a:endParaRPr>
          </a:p>
          <a:p>
            <a:pPr indent="-330200">
              <a:buSzPts val="1600"/>
              <a:buFont typeface="PT Sans"/>
              <a:buAutoNum type="arabicPeriod"/>
            </a:pPr>
            <a:r>
              <a:rPr lang="en-GB" sz="1600" dirty="0">
                <a:ea typeface="PT Sans"/>
                <a:cs typeface="PT Sans"/>
                <a:sym typeface="PT Sans"/>
              </a:rPr>
              <a:t>Log in to your account</a:t>
            </a:r>
          </a:p>
          <a:p>
            <a:pPr indent="-330200">
              <a:buSzPts val="1600"/>
              <a:buFont typeface="PT Sans"/>
              <a:buAutoNum type="arabicPeriod"/>
            </a:pPr>
            <a:endParaRPr lang="en-GB" sz="1600" dirty="0">
              <a:ea typeface="PT Sans"/>
              <a:cs typeface="PT Sans"/>
              <a:sym typeface="PT Sans"/>
            </a:endParaRPr>
          </a:p>
          <a:p>
            <a:pPr indent="-330200">
              <a:buSzPts val="1600"/>
              <a:buFont typeface="PT Sans"/>
              <a:buAutoNum type="arabicPeriod"/>
            </a:pPr>
            <a:r>
              <a:rPr lang="en-GB" sz="1600" dirty="0">
                <a:ea typeface="PT Sans"/>
                <a:cs typeface="PT Sans"/>
                <a:sym typeface="PT Sans"/>
              </a:rPr>
              <a:t>At the bottom of your page there is a ‘Add another child’ icon:</a:t>
            </a:r>
          </a:p>
          <a:p>
            <a:pPr marL="342900" indent="-342900">
              <a:buFont typeface="+mj-lt"/>
              <a:buAutoNum type="arabicPeriod"/>
            </a:pPr>
            <a:endParaRPr lang="en-GB" sz="1600" dirty="0">
              <a:ea typeface="PT Sans"/>
              <a:cs typeface="PT Sans"/>
              <a:sym typeface="PT Sans"/>
            </a:endParaRPr>
          </a:p>
          <a:p>
            <a:pPr marL="342900" indent="-342900">
              <a:buFont typeface="+mj-lt"/>
              <a:buAutoNum type="arabicPeriod"/>
            </a:pPr>
            <a:endParaRPr lang="en-GB" sz="1600" dirty="0">
              <a:ea typeface="PT Sans"/>
              <a:cs typeface="PT Sans"/>
              <a:sym typeface="PT Sans"/>
            </a:endParaRPr>
          </a:p>
          <a:p>
            <a:pPr marL="342900" indent="-342900">
              <a:buFont typeface="+mj-lt"/>
              <a:buAutoNum type="arabicPeriod"/>
            </a:pPr>
            <a:endParaRPr lang="en-GB" sz="1600" dirty="0">
              <a:ea typeface="PT Sans"/>
              <a:cs typeface="PT Sans"/>
              <a:sym typeface="PT Sans"/>
            </a:endParaRPr>
          </a:p>
          <a:p>
            <a:pPr marL="342900" indent="-342900">
              <a:buFont typeface="+mj-lt"/>
              <a:buAutoNum type="arabicPeriod"/>
            </a:pPr>
            <a:endParaRPr lang="en-GB" sz="1600" dirty="0">
              <a:ea typeface="PT Sans"/>
              <a:cs typeface="PT Sans"/>
              <a:sym typeface="PT Sans"/>
            </a:endParaRPr>
          </a:p>
          <a:p>
            <a:pPr indent="-330200">
              <a:buSzPts val="1600"/>
              <a:buFont typeface="PT Sans"/>
              <a:buAutoNum type="arabicPeriod"/>
            </a:pPr>
            <a:r>
              <a:rPr lang="en-GB" sz="1600" dirty="0">
                <a:ea typeface="PT Sans"/>
                <a:cs typeface="PT Sans"/>
                <a:sym typeface="PT Sans"/>
              </a:rPr>
              <a:t>Click on this button</a:t>
            </a:r>
          </a:p>
          <a:p>
            <a:pPr indent="-330200">
              <a:buSzPts val="1600"/>
              <a:buFont typeface="PT Sans"/>
              <a:buAutoNum type="arabicPeriod"/>
            </a:pPr>
            <a:endParaRPr lang="en-GB" sz="1600" dirty="0">
              <a:ea typeface="PT Sans"/>
              <a:cs typeface="PT Sans"/>
              <a:sym typeface="PT Sans"/>
            </a:endParaRPr>
          </a:p>
          <a:p>
            <a:pPr indent="-330200">
              <a:buSzPts val="1600"/>
              <a:buFont typeface="PT Sans"/>
              <a:buAutoNum type="arabicPeriod"/>
            </a:pPr>
            <a:r>
              <a:rPr lang="en-GB" sz="1600" dirty="0">
                <a:ea typeface="PT Sans"/>
                <a:cs typeface="PT Sans"/>
                <a:sym typeface="PT Sans"/>
              </a:rPr>
              <a:t>Enter your other child’s class code</a:t>
            </a:r>
          </a:p>
          <a:p>
            <a:pPr indent="-330200">
              <a:buSzPts val="1600"/>
              <a:buFont typeface="PT Sans"/>
              <a:buAutoNum type="arabicPeriod"/>
            </a:pPr>
            <a:endParaRPr lang="en-GB" sz="1600" dirty="0">
              <a:ea typeface="PT Sans"/>
              <a:cs typeface="PT Sans"/>
              <a:sym typeface="PT Sans"/>
            </a:endParaRPr>
          </a:p>
          <a:p>
            <a:pPr indent="-330200">
              <a:buSzPts val="1600"/>
              <a:buFont typeface="PT Sans"/>
              <a:buAutoNum type="arabicPeriod"/>
            </a:pPr>
            <a:r>
              <a:rPr lang="en-GB" sz="1600" dirty="0">
                <a:ea typeface="PT Sans"/>
                <a:cs typeface="PT Sans"/>
                <a:sym typeface="PT Sans"/>
              </a:rPr>
              <a:t>Enter their name, and then click ‘Confirm’</a:t>
            </a:r>
          </a:p>
          <a:p>
            <a:endParaRPr lang="en-GB" sz="1600" dirty="0"/>
          </a:p>
        </p:txBody>
      </p:sp>
      <p:sp>
        <p:nvSpPr>
          <p:cNvPr id="3" name="Text Placeholder 2">
            <a:extLst>
              <a:ext uri="{FF2B5EF4-FFF2-40B4-BE49-F238E27FC236}">
                <a16:creationId xmlns="" xmlns:a16="http://schemas.microsoft.com/office/drawing/2014/main" id="{5BC85278-0012-46E3-819A-83397716121E}"/>
              </a:ext>
            </a:extLst>
          </p:cNvPr>
          <p:cNvSpPr>
            <a:spLocks noGrp="1"/>
          </p:cNvSpPr>
          <p:nvPr>
            <p:ph type="body" idx="2"/>
          </p:nvPr>
        </p:nvSpPr>
        <p:spPr/>
        <p:txBody>
          <a:bodyPr/>
          <a:lstStyle/>
          <a:p>
            <a:pPr marL="139700" indent="0" algn="ctr">
              <a:buNone/>
            </a:pPr>
            <a:r>
              <a:rPr lang="en-GB" sz="1600" b="1" dirty="0">
                <a:solidFill>
                  <a:srgbClr val="FF9900"/>
                </a:solidFill>
              </a:rPr>
              <a:t>Adding Another Parent</a:t>
            </a:r>
          </a:p>
          <a:p>
            <a:endParaRPr lang="en-GB" sz="1600" dirty="0"/>
          </a:p>
          <a:p>
            <a:pPr marL="139700" indent="0">
              <a:buNone/>
            </a:pPr>
            <a:r>
              <a:rPr lang="en-GB" sz="1600" dirty="0"/>
              <a:t>You can add as many parents, grandparents, carers etc. as required. </a:t>
            </a:r>
          </a:p>
          <a:p>
            <a:pPr marL="139700" indent="0">
              <a:buNone/>
            </a:pPr>
            <a:endParaRPr lang="en-GB" sz="1600" dirty="0"/>
          </a:p>
          <a:p>
            <a:pPr marL="139700" indent="0">
              <a:buNone/>
            </a:pPr>
            <a:r>
              <a:rPr lang="en-GB" sz="1600" dirty="0"/>
              <a:t>They will need to register the same way from the start – </a:t>
            </a:r>
            <a:r>
              <a:rPr lang="en-GB" sz="1600" b="1" dirty="0"/>
              <a:t>just make sure everyone spells the child’s name exactly the same</a:t>
            </a:r>
            <a:r>
              <a:rPr lang="en-GB" sz="1600" dirty="0"/>
              <a:t>. </a:t>
            </a:r>
          </a:p>
          <a:p>
            <a:pPr marL="139700" indent="0">
              <a:buNone/>
            </a:pPr>
            <a:endParaRPr lang="en-GB" sz="1600" dirty="0"/>
          </a:p>
          <a:p>
            <a:pPr marL="139700" indent="0">
              <a:buNone/>
            </a:pPr>
            <a:r>
              <a:rPr lang="en-GB" sz="1600" dirty="0"/>
              <a:t>You will then all have access to the same account</a:t>
            </a:r>
          </a:p>
          <a:p>
            <a:pPr marL="139700" indent="0">
              <a:buNone/>
            </a:pPr>
            <a:endParaRPr lang="en-GB" sz="1600" dirty="0"/>
          </a:p>
          <a:p>
            <a:pPr marL="139700" indent="0">
              <a:buNone/>
            </a:pPr>
            <a:endParaRPr lang="en-GB" sz="1600" dirty="0"/>
          </a:p>
        </p:txBody>
      </p:sp>
      <p:sp>
        <p:nvSpPr>
          <p:cNvPr id="178" name="Google Shape;178;p27"/>
          <p:cNvSpPr txBox="1">
            <a:spLocks noGrp="1"/>
          </p:cNvSpPr>
          <p:nvPr>
            <p:ph type="title"/>
          </p:nvPr>
        </p:nvSpPr>
        <p:spPr>
          <a:prstGeom prst="rect">
            <a:avLst/>
          </a:prstGeom>
        </p:spPr>
        <p:txBody>
          <a:bodyPr spcFirstLastPara="1" wrap="square" lIns="91425" tIns="91425" rIns="91425" bIns="91425" anchor="ctr" anchorCtr="0">
            <a:noAutofit/>
          </a:bodyPr>
          <a:lstStyle/>
          <a:p>
            <a:r>
              <a:rPr lang="en-GB" dirty="0">
                <a:ea typeface="PT Sans"/>
                <a:cs typeface="PT Sans"/>
                <a:sym typeface="PT Sans"/>
              </a:rPr>
              <a:t>Adding Another Child or Parent</a:t>
            </a:r>
            <a:endParaRPr dirty="0">
              <a:ea typeface="PT Sans"/>
              <a:cs typeface="PT Sans"/>
              <a:sym typeface="PT Sans"/>
            </a:endParaRPr>
          </a:p>
        </p:txBody>
      </p:sp>
      <p:pic>
        <p:nvPicPr>
          <p:cNvPr id="4" name="Picture 3">
            <a:extLst>
              <a:ext uri="{FF2B5EF4-FFF2-40B4-BE49-F238E27FC236}">
                <a16:creationId xmlns="" xmlns:a16="http://schemas.microsoft.com/office/drawing/2014/main" id="{1185109D-75FA-433E-B38D-6909876EBD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425" y="3543325"/>
            <a:ext cx="3698875" cy="641642"/>
          </a:xfrm>
          <a:prstGeom prst="rect">
            <a:avLst/>
          </a:prstGeom>
        </p:spPr>
      </p:pic>
    </p:spTree>
    <p:extLst>
      <p:ext uri="{BB962C8B-B14F-4D97-AF65-F5344CB8AC3E}">
        <p14:creationId xmlns:p14="http://schemas.microsoft.com/office/powerpoint/2010/main" val="1052527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3E783E-7216-4EF7-BE64-E597652D340F}"/>
              </a:ext>
            </a:extLst>
          </p:cNvPr>
          <p:cNvSpPr>
            <a:spLocks noGrp="1"/>
          </p:cNvSpPr>
          <p:nvPr>
            <p:ph type="title"/>
          </p:nvPr>
        </p:nvSpPr>
        <p:spPr/>
        <p:txBody>
          <a:bodyPr/>
          <a:lstStyle/>
          <a:p>
            <a:r>
              <a:rPr lang="en-GB" dirty="0"/>
              <a:t>Maths at Home - The Challenges</a:t>
            </a:r>
          </a:p>
        </p:txBody>
      </p:sp>
      <p:grpSp>
        <p:nvGrpSpPr>
          <p:cNvPr id="3" name="Group 2">
            <a:extLst>
              <a:ext uri="{FF2B5EF4-FFF2-40B4-BE49-F238E27FC236}">
                <a16:creationId xmlns="" xmlns:a16="http://schemas.microsoft.com/office/drawing/2014/main" id="{EE7F1AD9-0192-470C-8EB9-D145F6F28AE6}"/>
              </a:ext>
            </a:extLst>
          </p:cNvPr>
          <p:cNvGrpSpPr/>
          <p:nvPr/>
        </p:nvGrpSpPr>
        <p:grpSpPr>
          <a:xfrm>
            <a:off x="404068" y="1752287"/>
            <a:ext cx="8107124" cy="3734073"/>
            <a:chOff x="461085" y="497000"/>
            <a:chExt cx="9101467" cy="4108600"/>
          </a:xfrm>
        </p:grpSpPr>
        <p:pic>
          <p:nvPicPr>
            <p:cNvPr id="4" name="Google Shape;89;p17">
              <a:extLst>
                <a:ext uri="{FF2B5EF4-FFF2-40B4-BE49-F238E27FC236}">
                  <a16:creationId xmlns="" xmlns:a16="http://schemas.microsoft.com/office/drawing/2014/main" id="{8C83EE4A-517B-49E7-8BAB-99E59E8AB020}"/>
                </a:ext>
              </a:extLst>
            </p:cNvPr>
            <p:cNvPicPr preferRelativeResize="0"/>
            <p:nvPr/>
          </p:nvPicPr>
          <p:blipFill rotWithShape="1">
            <a:blip r:embed="rId3" cstate="email">
              <a:clrChange>
                <a:clrFrom>
                  <a:srgbClr val="FFFFFF"/>
                </a:clrFrom>
                <a:clrTo>
                  <a:srgbClr val="FFFFFF">
                    <a:alpha val="0"/>
                  </a:srgbClr>
                </a:clrTo>
              </a:clrChange>
              <a:alphaModFix/>
              <a:grayscl/>
              <a:extLst>
                <a:ext uri="{28A0092B-C50C-407E-A947-70E740481C1C}">
                  <a14:useLocalDpi xmlns:a14="http://schemas.microsoft.com/office/drawing/2010/main"/>
                </a:ext>
              </a:extLst>
            </a:blip>
            <a:srcRect/>
            <a:stretch/>
          </p:blipFill>
          <p:spPr>
            <a:xfrm>
              <a:off x="4012227" y="497000"/>
              <a:ext cx="5550325" cy="4108600"/>
            </a:xfrm>
            <a:prstGeom prst="rect">
              <a:avLst/>
            </a:prstGeom>
            <a:noFill/>
            <a:ln>
              <a:noFill/>
            </a:ln>
          </p:spPr>
        </p:pic>
        <p:sp>
          <p:nvSpPr>
            <p:cNvPr id="5" name="TextBox 9">
              <a:extLst>
                <a:ext uri="{FF2B5EF4-FFF2-40B4-BE49-F238E27FC236}">
                  <a16:creationId xmlns="" xmlns:a16="http://schemas.microsoft.com/office/drawing/2014/main" id="{91A7E017-543E-4192-9923-9FE2DE07DC08}"/>
                </a:ext>
              </a:extLst>
            </p:cNvPr>
            <p:cNvSpPr txBox="1"/>
            <p:nvPr/>
          </p:nvSpPr>
          <p:spPr>
            <a:xfrm>
              <a:off x="563619" y="907989"/>
              <a:ext cx="4432300" cy="33864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1"/>
                  </a:solidFill>
                  <a:latin typeface="Trebuchet MS" panose="020B0603020202020204" pitchFamily="34" charset="0"/>
                </a:rPr>
                <a:t>New  teaching  methods</a:t>
              </a:r>
            </a:p>
          </p:txBody>
        </p:sp>
        <p:sp>
          <p:nvSpPr>
            <p:cNvPr id="6" name="TextBox 10">
              <a:extLst>
                <a:ext uri="{FF2B5EF4-FFF2-40B4-BE49-F238E27FC236}">
                  <a16:creationId xmlns="" xmlns:a16="http://schemas.microsoft.com/office/drawing/2014/main" id="{79FC136B-CBED-4ECD-9533-BBB926112962}"/>
                </a:ext>
              </a:extLst>
            </p:cNvPr>
            <p:cNvSpPr txBox="1"/>
            <p:nvPr/>
          </p:nvSpPr>
          <p:spPr>
            <a:xfrm>
              <a:off x="563619" y="1847787"/>
              <a:ext cx="4432300" cy="33864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1"/>
                  </a:solidFill>
                  <a:latin typeface="Trebuchet MS" panose="020B0603020202020204" pitchFamily="34" charset="0"/>
                </a:rPr>
                <a:t>Time</a:t>
              </a:r>
            </a:p>
          </p:txBody>
        </p:sp>
        <p:sp>
          <p:nvSpPr>
            <p:cNvPr id="7" name="TextBox 11">
              <a:extLst>
                <a:ext uri="{FF2B5EF4-FFF2-40B4-BE49-F238E27FC236}">
                  <a16:creationId xmlns="" xmlns:a16="http://schemas.microsoft.com/office/drawing/2014/main" id="{D482728D-C15E-4E33-B69F-2FA95B98327A}"/>
                </a:ext>
              </a:extLst>
            </p:cNvPr>
            <p:cNvSpPr txBox="1"/>
            <p:nvPr/>
          </p:nvSpPr>
          <p:spPr>
            <a:xfrm>
              <a:off x="461085" y="2861873"/>
              <a:ext cx="4432300" cy="33864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1"/>
                  </a:solidFill>
                  <a:latin typeface="Trebuchet MS" panose="020B0603020202020204" pitchFamily="34" charset="0"/>
                </a:rPr>
                <a:t>Conflict (when trying to help)</a:t>
              </a:r>
            </a:p>
          </p:txBody>
        </p:sp>
        <p:sp>
          <p:nvSpPr>
            <p:cNvPr id="8" name="TextBox 12">
              <a:extLst>
                <a:ext uri="{FF2B5EF4-FFF2-40B4-BE49-F238E27FC236}">
                  <a16:creationId xmlns="" xmlns:a16="http://schemas.microsoft.com/office/drawing/2014/main" id="{E0F0F499-5E12-48C8-91F4-BD3A57A40F53}"/>
                </a:ext>
              </a:extLst>
            </p:cNvPr>
            <p:cNvSpPr txBox="1"/>
            <p:nvPr/>
          </p:nvSpPr>
          <p:spPr>
            <a:xfrm>
              <a:off x="461085" y="3801672"/>
              <a:ext cx="4432300" cy="33864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1"/>
                  </a:solidFill>
                  <a:latin typeface="Trebuchet MS" panose="020B0603020202020204" pitchFamily="34" charset="0"/>
                </a:rPr>
                <a:t>Parent Confidence</a:t>
              </a:r>
            </a:p>
          </p:txBody>
        </p:sp>
      </p:grpSp>
      <p:sp>
        <p:nvSpPr>
          <p:cNvPr id="9" name="Rectangle 8">
            <a:extLst>
              <a:ext uri="{FF2B5EF4-FFF2-40B4-BE49-F238E27FC236}">
                <a16:creationId xmlns="" xmlns:a16="http://schemas.microsoft.com/office/drawing/2014/main" id="{4E5654BD-E321-4DDC-8564-E1CEBC225278}"/>
              </a:ext>
            </a:extLst>
          </p:cNvPr>
          <p:cNvSpPr/>
          <p:nvPr/>
        </p:nvSpPr>
        <p:spPr>
          <a:xfrm>
            <a:off x="294577" y="6003023"/>
            <a:ext cx="8554846" cy="523220"/>
          </a:xfrm>
          <a:prstGeom prst="rect">
            <a:avLst/>
          </a:prstGeom>
        </p:spPr>
        <p:txBody>
          <a:bodyPr wrap="square">
            <a:spAutoFit/>
          </a:bodyPr>
          <a:lstStyle/>
          <a:p>
            <a:r>
              <a:rPr lang="en-GB" dirty="0">
                <a:latin typeface="Trebuchet MS" panose="020B0603020202020204" pitchFamily="34" charset="0"/>
              </a:rPr>
              <a:t>In 2015 National Numeracy did a survey on parents, asking what are the barriers to them engaging with their children around maths. These are the top 4 barriers across the whole UK.</a:t>
            </a:r>
          </a:p>
        </p:txBody>
      </p:sp>
    </p:spTree>
    <p:extLst>
      <p:ext uri="{BB962C8B-B14F-4D97-AF65-F5344CB8AC3E}">
        <p14:creationId xmlns:p14="http://schemas.microsoft.com/office/powerpoint/2010/main" val="1691603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FF7A93-AED1-4125-9D18-89117496C223}"/>
              </a:ext>
            </a:extLst>
          </p:cNvPr>
          <p:cNvSpPr>
            <a:spLocks noGrp="1"/>
          </p:cNvSpPr>
          <p:nvPr>
            <p:ph type="title"/>
          </p:nvPr>
        </p:nvSpPr>
        <p:spPr/>
        <p:txBody>
          <a:bodyPr/>
          <a:lstStyle/>
          <a:p>
            <a:r>
              <a:rPr lang="en-GB" dirty="0"/>
              <a:t>New Teaching Methods – e.g. An Array</a:t>
            </a:r>
          </a:p>
        </p:txBody>
      </p:sp>
      <p:grpSp>
        <p:nvGrpSpPr>
          <p:cNvPr id="3" name="Group 2">
            <a:extLst>
              <a:ext uri="{FF2B5EF4-FFF2-40B4-BE49-F238E27FC236}">
                <a16:creationId xmlns="" xmlns:a16="http://schemas.microsoft.com/office/drawing/2014/main" id="{C3879DC6-8598-4FBE-B0C2-BC2EE673DACD}"/>
              </a:ext>
            </a:extLst>
          </p:cNvPr>
          <p:cNvGrpSpPr/>
          <p:nvPr/>
        </p:nvGrpSpPr>
        <p:grpSpPr>
          <a:xfrm>
            <a:off x="2384111" y="2512269"/>
            <a:ext cx="4862844" cy="3005159"/>
            <a:chOff x="3641824" y="1882237"/>
            <a:chExt cx="3348552" cy="2069351"/>
          </a:xfrm>
        </p:grpSpPr>
        <p:sp>
          <p:nvSpPr>
            <p:cNvPr id="4" name="Google Shape;77;p15">
              <a:extLst>
                <a:ext uri="{FF2B5EF4-FFF2-40B4-BE49-F238E27FC236}">
                  <a16:creationId xmlns="" xmlns:a16="http://schemas.microsoft.com/office/drawing/2014/main" id="{339FA9E0-77C7-41A1-B568-910963B66349}"/>
                </a:ext>
              </a:extLst>
            </p:cNvPr>
            <p:cNvSpPr/>
            <p:nvPr/>
          </p:nvSpPr>
          <p:spPr>
            <a:xfrm>
              <a:off x="3641824" y="1882237"/>
              <a:ext cx="1035000" cy="9891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5" name="Google Shape;78;p15">
              <a:extLst>
                <a:ext uri="{FF2B5EF4-FFF2-40B4-BE49-F238E27FC236}">
                  <a16:creationId xmlns="" xmlns:a16="http://schemas.microsoft.com/office/drawing/2014/main" id="{2F063008-468C-417D-A3C1-F8E193CF4AB2}"/>
                </a:ext>
              </a:extLst>
            </p:cNvPr>
            <p:cNvSpPr/>
            <p:nvPr/>
          </p:nvSpPr>
          <p:spPr>
            <a:xfrm>
              <a:off x="4798600" y="1882237"/>
              <a:ext cx="1035000" cy="9891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6" name="Google Shape;79;p15">
              <a:extLst>
                <a:ext uri="{FF2B5EF4-FFF2-40B4-BE49-F238E27FC236}">
                  <a16:creationId xmlns="" xmlns:a16="http://schemas.microsoft.com/office/drawing/2014/main" id="{07E0F87E-D0A3-4C67-8BE6-6FCE2057ADCB}"/>
                </a:ext>
              </a:extLst>
            </p:cNvPr>
            <p:cNvSpPr/>
            <p:nvPr/>
          </p:nvSpPr>
          <p:spPr>
            <a:xfrm>
              <a:off x="3641824" y="2962488"/>
              <a:ext cx="1035000" cy="9891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7" name="Google Shape;80;p15">
              <a:extLst>
                <a:ext uri="{FF2B5EF4-FFF2-40B4-BE49-F238E27FC236}">
                  <a16:creationId xmlns="" xmlns:a16="http://schemas.microsoft.com/office/drawing/2014/main" id="{25DD0D12-8797-457D-BCEC-ED3AF2153961}"/>
                </a:ext>
              </a:extLst>
            </p:cNvPr>
            <p:cNvSpPr/>
            <p:nvPr/>
          </p:nvSpPr>
          <p:spPr>
            <a:xfrm>
              <a:off x="4798600" y="2962488"/>
              <a:ext cx="1035000" cy="9891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8" name="Google Shape;81;p15">
              <a:extLst>
                <a:ext uri="{FF2B5EF4-FFF2-40B4-BE49-F238E27FC236}">
                  <a16:creationId xmlns="" xmlns:a16="http://schemas.microsoft.com/office/drawing/2014/main" id="{C11C3800-2025-433F-9425-2F4A2E84B167}"/>
                </a:ext>
              </a:extLst>
            </p:cNvPr>
            <p:cNvSpPr/>
            <p:nvPr/>
          </p:nvSpPr>
          <p:spPr>
            <a:xfrm>
              <a:off x="5955376" y="2962488"/>
              <a:ext cx="1035000" cy="9891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9" name="Google Shape;82;p15">
              <a:extLst>
                <a:ext uri="{FF2B5EF4-FFF2-40B4-BE49-F238E27FC236}">
                  <a16:creationId xmlns="" xmlns:a16="http://schemas.microsoft.com/office/drawing/2014/main" id="{451CF685-7EC9-45E3-9D70-83DC079827CF}"/>
                </a:ext>
              </a:extLst>
            </p:cNvPr>
            <p:cNvSpPr/>
            <p:nvPr/>
          </p:nvSpPr>
          <p:spPr>
            <a:xfrm>
              <a:off x="5955376" y="1882237"/>
              <a:ext cx="1035000" cy="9891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grpSp>
      <p:grpSp>
        <p:nvGrpSpPr>
          <p:cNvPr id="10" name="Group 9">
            <a:extLst>
              <a:ext uri="{FF2B5EF4-FFF2-40B4-BE49-F238E27FC236}">
                <a16:creationId xmlns="" xmlns:a16="http://schemas.microsoft.com/office/drawing/2014/main" id="{CE995133-9ED0-4585-BC60-87E0B3943EE3}"/>
              </a:ext>
            </a:extLst>
          </p:cNvPr>
          <p:cNvGrpSpPr/>
          <p:nvPr/>
        </p:nvGrpSpPr>
        <p:grpSpPr>
          <a:xfrm>
            <a:off x="1748779" y="2230970"/>
            <a:ext cx="5498178" cy="3132142"/>
            <a:chOff x="3009998" y="1561876"/>
            <a:chExt cx="3507104" cy="2156791"/>
          </a:xfrm>
        </p:grpSpPr>
        <p:sp>
          <p:nvSpPr>
            <p:cNvPr id="11" name="Google Shape;83;p15">
              <a:extLst>
                <a:ext uri="{FF2B5EF4-FFF2-40B4-BE49-F238E27FC236}">
                  <a16:creationId xmlns="" xmlns:a16="http://schemas.microsoft.com/office/drawing/2014/main" id="{D74E404D-49D3-4F42-813F-65D4F083F1E6}"/>
                </a:ext>
              </a:extLst>
            </p:cNvPr>
            <p:cNvSpPr/>
            <p:nvPr/>
          </p:nvSpPr>
          <p:spPr>
            <a:xfrm>
              <a:off x="5134757" y="1561876"/>
              <a:ext cx="1382345" cy="45719"/>
            </a:xfrm>
            <a:prstGeom prst="rightArrow">
              <a:avLst>
                <a:gd name="adj1" fmla="val 50000"/>
                <a:gd name="adj2" fmla="val 50000"/>
              </a:avLst>
            </a:prstGeom>
            <a:solidFill>
              <a:srgbClr val="FF9900"/>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12" name="Google Shape;84;p15">
              <a:extLst>
                <a:ext uri="{FF2B5EF4-FFF2-40B4-BE49-F238E27FC236}">
                  <a16:creationId xmlns="" xmlns:a16="http://schemas.microsoft.com/office/drawing/2014/main" id="{A41207B0-54F8-4E69-8F54-114E6395C9C3}"/>
                </a:ext>
              </a:extLst>
            </p:cNvPr>
            <p:cNvSpPr/>
            <p:nvPr/>
          </p:nvSpPr>
          <p:spPr>
            <a:xfrm rot="10800000">
              <a:off x="3383476" y="1561876"/>
              <a:ext cx="1382345" cy="45719"/>
            </a:xfrm>
            <a:prstGeom prst="rightArrow">
              <a:avLst>
                <a:gd name="adj1" fmla="val 50000"/>
                <a:gd name="adj2" fmla="val 50000"/>
              </a:avLst>
            </a:prstGeom>
            <a:solidFill>
              <a:srgbClr val="FF9900"/>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13" name="Google Shape;85;p15">
              <a:extLst>
                <a:ext uri="{FF2B5EF4-FFF2-40B4-BE49-F238E27FC236}">
                  <a16:creationId xmlns="" xmlns:a16="http://schemas.microsoft.com/office/drawing/2014/main" id="{F1540A6E-2E50-4EB2-8EFC-0E633195BAB4}"/>
                </a:ext>
              </a:extLst>
            </p:cNvPr>
            <p:cNvSpPr/>
            <p:nvPr/>
          </p:nvSpPr>
          <p:spPr>
            <a:xfrm rot="5400000">
              <a:off x="2659898" y="3287867"/>
              <a:ext cx="780900" cy="80700"/>
            </a:xfrm>
            <a:prstGeom prst="rightArrow">
              <a:avLst>
                <a:gd name="adj1" fmla="val 50000"/>
                <a:gd name="adj2" fmla="val 50000"/>
              </a:avLst>
            </a:prstGeom>
            <a:solidFill>
              <a:srgbClr val="FF9900"/>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sp>
          <p:nvSpPr>
            <p:cNvPr id="14" name="Google Shape;86;p15">
              <a:extLst>
                <a:ext uri="{FF2B5EF4-FFF2-40B4-BE49-F238E27FC236}">
                  <a16:creationId xmlns="" xmlns:a16="http://schemas.microsoft.com/office/drawing/2014/main" id="{4F9D1CA8-E5A6-4141-81BC-0872048129B0}"/>
                </a:ext>
              </a:extLst>
            </p:cNvPr>
            <p:cNvSpPr/>
            <p:nvPr/>
          </p:nvSpPr>
          <p:spPr>
            <a:xfrm rot="16200000">
              <a:off x="2659899" y="2166642"/>
              <a:ext cx="780900" cy="80700"/>
            </a:xfrm>
            <a:prstGeom prst="rightArrow">
              <a:avLst>
                <a:gd name="adj1" fmla="val 50000"/>
                <a:gd name="adj2" fmla="val 50000"/>
              </a:avLst>
            </a:prstGeom>
            <a:solidFill>
              <a:srgbClr val="FF9900"/>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Trebuchet MS" panose="020B0603020202020204" pitchFamily="34" charset="0"/>
              </a:endParaRPr>
            </a:p>
          </p:txBody>
        </p:sp>
      </p:grpSp>
      <p:sp>
        <p:nvSpPr>
          <p:cNvPr id="17" name="TextBox 16">
            <a:extLst>
              <a:ext uri="{FF2B5EF4-FFF2-40B4-BE49-F238E27FC236}">
                <a16:creationId xmlns="" xmlns:a16="http://schemas.microsoft.com/office/drawing/2014/main" id="{F85544FF-DB82-4DCB-ACC3-83AD62C7C1B6}"/>
              </a:ext>
            </a:extLst>
          </p:cNvPr>
          <p:cNvSpPr txBox="1"/>
          <p:nvPr/>
        </p:nvSpPr>
        <p:spPr>
          <a:xfrm>
            <a:off x="4028949" y="5798727"/>
            <a:ext cx="2813639" cy="584775"/>
          </a:xfrm>
          <a:prstGeom prst="rect">
            <a:avLst/>
          </a:prstGeom>
          <a:noFill/>
        </p:spPr>
        <p:txBody>
          <a:bodyPr wrap="square" rtlCol="0">
            <a:spAutoFit/>
          </a:bodyPr>
          <a:lstStyle/>
          <a:p>
            <a:pPr algn="ctr"/>
            <a:r>
              <a:rPr lang="en-GB" sz="3200" b="1" dirty="0">
                <a:latin typeface="Trebuchet MS" panose="020B0603020202020204" pitchFamily="34" charset="0"/>
              </a:rPr>
              <a:t>2 x 3 = 6</a:t>
            </a:r>
          </a:p>
        </p:txBody>
      </p:sp>
      <p:sp>
        <p:nvSpPr>
          <p:cNvPr id="24" name="Rectangle 23">
            <a:extLst>
              <a:ext uri="{FF2B5EF4-FFF2-40B4-BE49-F238E27FC236}">
                <a16:creationId xmlns="" xmlns:a16="http://schemas.microsoft.com/office/drawing/2014/main" id="{5D9C799F-B84A-48D9-B649-C10F38466422}"/>
              </a:ext>
            </a:extLst>
          </p:cNvPr>
          <p:cNvSpPr/>
          <p:nvPr/>
        </p:nvSpPr>
        <p:spPr>
          <a:xfrm>
            <a:off x="4605673" y="2052968"/>
            <a:ext cx="357790" cy="446276"/>
          </a:xfrm>
          <a:prstGeom prst="rect">
            <a:avLst/>
          </a:prstGeom>
        </p:spPr>
        <p:txBody>
          <a:bodyPr wrap="none">
            <a:spAutoFit/>
          </a:bodyPr>
          <a:lstStyle/>
          <a:p>
            <a:r>
              <a:rPr lang="en-GB" sz="2300" b="1" dirty="0">
                <a:latin typeface="Trebuchet MS" panose="020B0603020202020204" pitchFamily="34" charset="0"/>
              </a:rPr>
              <a:t>3</a:t>
            </a:r>
            <a:endParaRPr lang="en-GB" sz="2300" dirty="0"/>
          </a:p>
        </p:txBody>
      </p:sp>
      <p:sp>
        <p:nvSpPr>
          <p:cNvPr id="25" name="Rectangle 24">
            <a:extLst>
              <a:ext uri="{FF2B5EF4-FFF2-40B4-BE49-F238E27FC236}">
                <a16:creationId xmlns="" xmlns:a16="http://schemas.microsoft.com/office/drawing/2014/main" id="{FDAE8E6E-2BCE-4EA9-B1A8-877D7BDAE7B8}"/>
              </a:ext>
            </a:extLst>
          </p:cNvPr>
          <p:cNvSpPr/>
          <p:nvPr/>
        </p:nvSpPr>
        <p:spPr>
          <a:xfrm>
            <a:off x="1633141" y="3758819"/>
            <a:ext cx="338554" cy="446276"/>
          </a:xfrm>
          <a:prstGeom prst="rect">
            <a:avLst/>
          </a:prstGeom>
        </p:spPr>
        <p:txBody>
          <a:bodyPr wrap="none">
            <a:spAutoFit/>
          </a:bodyPr>
          <a:lstStyle/>
          <a:p>
            <a:r>
              <a:rPr lang="en-GB" sz="2300" dirty="0">
                <a:latin typeface="Trebuchet MS" panose="020B0603020202020204" pitchFamily="34" charset="0"/>
              </a:rPr>
              <a:t>2</a:t>
            </a:r>
          </a:p>
        </p:txBody>
      </p:sp>
    </p:spTree>
    <p:extLst>
      <p:ext uri="{BB962C8B-B14F-4D97-AF65-F5344CB8AC3E}">
        <p14:creationId xmlns:p14="http://schemas.microsoft.com/office/powerpoint/2010/main" val="179209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118">
            <a:extLst>
              <a:ext uri="{FF2B5EF4-FFF2-40B4-BE49-F238E27FC236}">
                <a16:creationId xmlns="" xmlns:a16="http://schemas.microsoft.com/office/drawing/2014/main" id="{68803CC4-3673-405E-B401-080A6C4FE03E}"/>
              </a:ext>
            </a:extLst>
          </p:cNvPr>
          <p:cNvGrpSpPr/>
          <p:nvPr/>
        </p:nvGrpSpPr>
        <p:grpSpPr>
          <a:xfrm>
            <a:off x="1783573" y="250160"/>
            <a:ext cx="7245536" cy="6357680"/>
            <a:chOff x="2228777" y="242503"/>
            <a:chExt cx="5673000" cy="4952700"/>
          </a:xfrm>
        </p:grpSpPr>
        <p:sp>
          <p:nvSpPr>
            <p:cNvPr id="4" name="Shape 119">
              <a:extLst>
                <a:ext uri="{FF2B5EF4-FFF2-40B4-BE49-F238E27FC236}">
                  <a16:creationId xmlns="" xmlns:a16="http://schemas.microsoft.com/office/drawing/2014/main" id="{7EB958AC-5E62-4058-A1E9-292A9265003D}"/>
                </a:ext>
              </a:extLst>
            </p:cNvPr>
            <p:cNvSpPr/>
            <p:nvPr/>
          </p:nvSpPr>
          <p:spPr>
            <a:xfrm>
              <a:off x="2228777" y="242503"/>
              <a:ext cx="5673000" cy="49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b="1">
                <a:latin typeface="Trebuchet MS" panose="020B0603020202020204" pitchFamily="34" charset="0"/>
              </a:endParaRPr>
            </a:p>
          </p:txBody>
        </p:sp>
        <p:grpSp>
          <p:nvGrpSpPr>
            <p:cNvPr id="5" name="Shape 120">
              <a:extLst>
                <a:ext uri="{FF2B5EF4-FFF2-40B4-BE49-F238E27FC236}">
                  <a16:creationId xmlns="" xmlns:a16="http://schemas.microsoft.com/office/drawing/2014/main" id="{11F9D074-7E58-402A-B787-4DEACAECE28F}"/>
                </a:ext>
              </a:extLst>
            </p:cNvPr>
            <p:cNvGrpSpPr/>
            <p:nvPr/>
          </p:nvGrpSpPr>
          <p:grpSpPr>
            <a:xfrm>
              <a:off x="2671906" y="697452"/>
              <a:ext cx="4530456" cy="4113181"/>
              <a:chOff x="4797806" y="1879702"/>
              <a:chExt cx="4530456" cy="4113181"/>
            </a:xfrm>
          </p:grpSpPr>
          <p:sp>
            <p:nvSpPr>
              <p:cNvPr id="6" name="Shape 121">
                <a:extLst>
                  <a:ext uri="{FF2B5EF4-FFF2-40B4-BE49-F238E27FC236}">
                    <a16:creationId xmlns="" xmlns:a16="http://schemas.microsoft.com/office/drawing/2014/main" id="{7F12FA6E-BF19-44BC-8D86-53D1C6670919}"/>
                  </a:ext>
                </a:extLst>
              </p:cNvPr>
              <p:cNvSpPr/>
              <p:nvPr/>
            </p:nvSpPr>
            <p:spPr>
              <a:xfrm>
                <a:off x="6603962" y="3268583"/>
                <a:ext cx="2724300" cy="2724300"/>
              </a:xfrm>
              <a:prstGeom prst="ellipse">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rgbClr val="FFFFFF"/>
                  </a:solidFill>
                  <a:latin typeface="Trebuchet MS" panose="020B0603020202020204" pitchFamily="34" charset="0"/>
                  <a:ea typeface="Calibri"/>
                  <a:cs typeface="Calibri"/>
                  <a:sym typeface="Calibri"/>
                </a:endParaRPr>
              </a:p>
            </p:txBody>
          </p:sp>
          <p:sp>
            <p:nvSpPr>
              <p:cNvPr id="7" name="Shape 122">
                <a:extLst>
                  <a:ext uri="{FF2B5EF4-FFF2-40B4-BE49-F238E27FC236}">
                    <a16:creationId xmlns="" xmlns:a16="http://schemas.microsoft.com/office/drawing/2014/main" id="{42F88574-44D7-4520-9775-648FC7036392}"/>
                  </a:ext>
                </a:extLst>
              </p:cNvPr>
              <p:cNvSpPr/>
              <p:nvPr/>
            </p:nvSpPr>
            <p:spPr>
              <a:xfrm>
                <a:off x="4968725" y="3268583"/>
                <a:ext cx="2724300" cy="2724300"/>
              </a:xfrm>
              <a:prstGeom prst="ellipse">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rgbClr val="FFFFFF"/>
                  </a:solidFill>
                  <a:latin typeface="Trebuchet MS" panose="020B0603020202020204" pitchFamily="34" charset="0"/>
                  <a:ea typeface="Calibri"/>
                  <a:cs typeface="Calibri"/>
                  <a:sym typeface="Calibri"/>
                </a:endParaRPr>
              </a:p>
            </p:txBody>
          </p:sp>
          <p:sp>
            <p:nvSpPr>
              <p:cNvPr id="8" name="Shape 123">
                <a:extLst>
                  <a:ext uri="{FF2B5EF4-FFF2-40B4-BE49-F238E27FC236}">
                    <a16:creationId xmlns="" xmlns:a16="http://schemas.microsoft.com/office/drawing/2014/main" id="{86D6F111-91FC-41AC-B611-6325B3273E52}"/>
                  </a:ext>
                </a:extLst>
              </p:cNvPr>
              <p:cNvSpPr/>
              <p:nvPr/>
            </p:nvSpPr>
            <p:spPr>
              <a:xfrm>
                <a:off x="5810489" y="1879702"/>
                <a:ext cx="2724000" cy="2724000"/>
              </a:xfrm>
              <a:prstGeom prst="ellipse">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rgbClr val="FFFFFF"/>
                  </a:solidFill>
                  <a:latin typeface="Trebuchet MS" panose="020B0603020202020204" pitchFamily="34" charset="0"/>
                  <a:ea typeface="Calibri"/>
                  <a:cs typeface="Calibri"/>
                  <a:sym typeface="Calibri"/>
                </a:endParaRPr>
              </a:p>
            </p:txBody>
          </p:sp>
          <p:sp>
            <p:nvSpPr>
              <p:cNvPr id="9" name="Shape 124">
                <a:extLst>
                  <a:ext uri="{FF2B5EF4-FFF2-40B4-BE49-F238E27FC236}">
                    <a16:creationId xmlns="" xmlns:a16="http://schemas.microsoft.com/office/drawing/2014/main" id="{FB21228D-C03A-40F6-8F66-E91040A7A53E}"/>
                  </a:ext>
                </a:extLst>
              </p:cNvPr>
              <p:cNvSpPr txBox="1"/>
              <p:nvPr/>
            </p:nvSpPr>
            <p:spPr>
              <a:xfrm>
                <a:off x="7744666" y="4227050"/>
                <a:ext cx="1416900" cy="53051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b="1" dirty="0">
                    <a:latin typeface="Trebuchet MS" panose="020B0603020202020204" pitchFamily="34" charset="0"/>
                    <a:ea typeface="Verdana" panose="020B0604030504040204" pitchFamily="34" charset="0"/>
                    <a:cs typeface="Calibri"/>
                    <a:sym typeface="Calibri"/>
                  </a:rPr>
                  <a:t>School </a:t>
                </a:r>
                <a:r>
                  <a:rPr lang="en-GB" sz="1800" b="1" dirty="0">
                    <a:latin typeface="Trebuchet MS" panose="020B0603020202020204" pitchFamily="34" charset="0"/>
                    <a:ea typeface="Verdana" panose="020B0604030504040204" pitchFamily="34" charset="0"/>
                    <a:cs typeface="Calibri"/>
                    <a:sym typeface="Calibri"/>
                  </a:rPr>
                  <a:t>and Teachers</a:t>
                </a:r>
                <a:endParaRPr b="1" dirty="0">
                  <a:latin typeface="Trebuchet MS" panose="020B0603020202020204" pitchFamily="34" charset="0"/>
                  <a:ea typeface="Verdana" panose="020B0604030504040204" pitchFamily="34" charset="0"/>
                </a:endParaRPr>
              </a:p>
            </p:txBody>
          </p:sp>
          <p:sp>
            <p:nvSpPr>
              <p:cNvPr id="10" name="Shape 125">
                <a:extLst>
                  <a:ext uri="{FF2B5EF4-FFF2-40B4-BE49-F238E27FC236}">
                    <a16:creationId xmlns="" xmlns:a16="http://schemas.microsoft.com/office/drawing/2014/main" id="{02F586A9-5CE0-462D-A841-992B0AB83C05}"/>
                  </a:ext>
                </a:extLst>
              </p:cNvPr>
              <p:cNvSpPr txBox="1"/>
              <p:nvPr/>
            </p:nvSpPr>
            <p:spPr>
              <a:xfrm>
                <a:off x="4797806" y="4341180"/>
                <a:ext cx="1416900" cy="52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i="0" u="none" strike="noStrike" cap="none" dirty="0">
                    <a:solidFill>
                      <a:srgbClr val="000000"/>
                    </a:solidFill>
                    <a:latin typeface="Trebuchet MS" panose="020B0603020202020204" pitchFamily="34" charset="0"/>
                    <a:ea typeface="Verdana" panose="020B0604030504040204" pitchFamily="34" charset="0"/>
                    <a:cs typeface="Calibri"/>
                    <a:sym typeface="Calibri"/>
                  </a:rPr>
                  <a:t>Parent</a:t>
                </a:r>
                <a:endParaRPr b="1" dirty="0">
                  <a:latin typeface="Trebuchet MS" panose="020B0603020202020204" pitchFamily="34" charset="0"/>
                  <a:ea typeface="Verdana" panose="020B0604030504040204" pitchFamily="34" charset="0"/>
                </a:endParaRPr>
              </a:p>
            </p:txBody>
          </p:sp>
          <p:sp>
            <p:nvSpPr>
              <p:cNvPr id="12" name="Shape 127">
                <a:extLst>
                  <a:ext uri="{FF2B5EF4-FFF2-40B4-BE49-F238E27FC236}">
                    <a16:creationId xmlns="" xmlns:a16="http://schemas.microsoft.com/office/drawing/2014/main" id="{E89E1391-49A4-4A83-B9F7-01ADDD1FD55C}"/>
                  </a:ext>
                </a:extLst>
              </p:cNvPr>
              <p:cNvSpPr txBox="1"/>
              <p:nvPr/>
            </p:nvSpPr>
            <p:spPr>
              <a:xfrm>
                <a:off x="6602186" y="2321691"/>
                <a:ext cx="1066200" cy="297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dirty="0">
                    <a:latin typeface="Trebuchet MS" panose="020B0603020202020204" pitchFamily="34" charset="0"/>
                    <a:ea typeface="Verdana" panose="020B0604030504040204" pitchFamily="34" charset="0"/>
                    <a:cs typeface="Calibri"/>
                    <a:sym typeface="Calibri"/>
                  </a:rPr>
                  <a:t>Child</a:t>
                </a:r>
                <a:endParaRPr b="1" dirty="0">
                  <a:latin typeface="Trebuchet MS" panose="020B0603020202020204" pitchFamily="34" charset="0"/>
                  <a:ea typeface="Verdana" panose="020B0604030504040204" pitchFamily="34" charset="0"/>
                </a:endParaRPr>
              </a:p>
            </p:txBody>
          </p:sp>
        </p:grpSp>
      </p:grpSp>
      <p:sp>
        <p:nvSpPr>
          <p:cNvPr id="13" name="Shape 114">
            <a:extLst>
              <a:ext uri="{FF2B5EF4-FFF2-40B4-BE49-F238E27FC236}">
                <a16:creationId xmlns="" xmlns:a16="http://schemas.microsoft.com/office/drawing/2014/main" id="{DDECA87F-5731-4119-A541-E44F86327B36}"/>
              </a:ext>
            </a:extLst>
          </p:cNvPr>
          <p:cNvSpPr txBox="1"/>
          <p:nvPr/>
        </p:nvSpPr>
        <p:spPr>
          <a:xfrm>
            <a:off x="6260209" y="4529986"/>
            <a:ext cx="1728663" cy="36418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dirty="0">
                <a:solidFill>
                  <a:srgbClr val="FF9900"/>
                </a:solidFill>
                <a:latin typeface="Trebuchet MS" panose="020B0603020202020204" pitchFamily="34" charset="0"/>
                <a:ea typeface="Verdana" panose="020B0604030504040204" pitchFamily="34" charset="0"/>
                <a:cs typeface="Calibri"/>
                <a:sym typeface="Calibri"/>
              </a:rPr>
              <a:t>Curriculum focused and live feedback</a:t>
            </a:r>
            <a:endParaRPr dirty="0">
              <a:solidFill>
                <a:srgbClr val="FF9900"/>
              </a:solidFill>
              <a:latin typeface="Trebuchet MS" panose="020B0603020202020204" pitchFamily="34" charset="0"/>
              <a:ea typeface="Verdana" panose="020B0604030504040204" pitchFamily="34" charset="0"/>
            </a:endParaRPr>
          </a:p>
        </p:txBody>
      </p:sp>
      <p:sp>
        <p:nvSpPr>
          <p:cNvPr id="14" name="Shape 115">
            <a:extLst>
              <a:ext uri="{FF2B5EF4-FFF2-40B4-BE49-F238E27FC236}">
                <a16:creationId xmlns="" xmlns:a16="http://schemas.microsoft.com/office/drawing/2014/main" id="{7E7CA3DB-0B3E-4F56-9719-CBB17C079DA3}"/>
              </a:ext>
            </a:extLst>
          </p:cNvPr>
          <p:cNvSpPr txBox="1"/>
          <p:nvPr/>
        </p:nvSpPr>
        <p:spPr>
          <a:xfrm>
            <a:off x="2743010" y="4384780"/>
            <a:ext cx="1982150" cy="637882"/>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 i="0" u="none" strike="noStrike" cap="none" dirty="0">
                <a:solidFill>
                  <a:srgbClr val="FF9900"/>
                </a:solidFill>
                <a:latin typeface="Trebuchet MS" panose="020B0603020202020204" pitchFamily="34" charset="0"/>
                <a:ea typeface="Verdana" panose="020B0604030504040204" pitchFamily="34" charset="0"/>
                <a:cs typeface="Calibri"/>
                <a:sym typeface="Calibri"/>
              </a:rPr>
              <a:t>Tools to engage in the </a:t>
            </a:r>
          </a:p>
          <a:p>
            <a:pPr marL="0" marR="0" lvl="0" indent="0" rtl="0">
              <a:spcBef>
                <a:spcPts val="0"/>
              </a:spcBef>
              <a:spcAft>
                <a:spcPts val="0"/>
              </a:spcAft>
              <a:buNone/>
            </a:pPr>
            <a:r>
              <a:rPr lang="en" i="0" u="none" strike="noStrike" cap="none" dirty="0">
                <a:solidFill>
                  <a:srgbClr val="FF9900"/>
                </a:solidFill>
                <a:latin typeface="Trebuchet MS" panose="020B0603020202020204" pitchFamily="34" charset="0"/>
                <a:ea typeface="Verdana" panose="020B0604030504040204" pitchFamily="34" charset="0"/>
                <a:cs typeface="Calibri"/>
                <a:sym typeface="Calibri"/>
              </a:rPr>
              <a:t>learning and feedback to teachers</a:t>
            </a:r>
            <a:endParaRPr dirty="0">
              <a:solidFill>
                <a:srgbClr val="FF9900"/>
              </a:solidFill>
              <a:latin typeface="Trebuchet MS" panose="020B0603020202020204" pitchFamily="34" charset="0"/>
              <a:ea typeface="Verdana" panose="020B0604030504040204" pitchFamily="34" charset="0"/>
            </a:endParaRPr>
          </a:p>
        </p:txBody>
      </p:sp>
      <p:sp>
        <p:nvSpPr>
          <p:cNvPr id="15" name="Shape 117">
            <a:extLst>
              <a:ext uri="{FF2B5EF4-FFF2-40B4-BE49-F238E27FC236}">
                <a16:creationId xmlns="" xmlns:a16="http://schemas.microsoft.com/office/drawing/2014/main" id="{F4346B36-AB79-4EBA-8873-90796C9326F7}"/>
              </a:ext>
            </a:extLst>
          </p:cNvPr>
          <p:cNvSpPr txBox="1"/>
          <p:nvPr/>
        </p:nvSpPr>
        <p:spPr>
          <a:xfrm>
            <a:off x="4206409" y="1782794"/>
            <a:ext cx="2257094" cy="70648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 dirty="0">
                <a:solidFill>
                  <a:srgbClr val="FF9900"/>
                </a:solidFill>
                <a:latin typeface="Trebuchet MS" panose="020B0603020202020204" pitchFamily="34" charset="0"/>
                <a:ea typeface="Verdana" panose="020B0604030504040204" pitchFamily="34" charset="0"/>
                <a:cs typeface="Calibri"/>
                <a:sym typeface="Calibri"/>
              </a:rPr>
              <a:t>Games and activities to play</a:t>
            </a:r>
            <a:endParaRPr dirty="0">
              <a:solidFill>
                <a:srgbClr val="FF9900"/>
              </a:solidFill>
              <a:latin typeface="Trebuchet MS" panose="020B0603020202020204" pitchFamily="34" charset="0"/>
              <a:ea typeface="Verdana" panose="020B0604030504040204" pitchFamily="34" charset="0"/>
            </a:endParaRPr>
          </a:p>
        </p:txBody>
      </p:sp>
      <p:grpSp>
        <p:nvGrpSpPr>
          <p:cNvPr id="16" name="Group 15">
            <a:extLst>
              <a:ext uri="{FF2B5EF4-FFF2-40B4-BE49-F238E27FC236}">
                <a16:creationId xmlns="" xmlns:a16="http://schemas.microsoft.com/office/drawing/2014/main" id="{A7C1A4DC-24AC-48AF-A2A0-96890D91E59B}"/>
              </a:ext>
            </a:extLst>
          </p:cNvPr>
          <p:cNvGrpSpPr/>
          <p:nvPr/>
        </p:nvGrpSpPr>
        <p:grpSpPr>
          <a:xfrm>
            <a:off x="4923119" y="3201879"/>
            <a:ext cx="1016421" cy="1022592"/>
            <a:chOff x="4862748" y="2101265"/>
            <a:chExt cx="1165313" cy="1173030"/>
          </a:xfrm>
        </p:grpSpPr>
        <p:sp>
          <p:nvSpPr>
            <p:cNvPr id="17" name="Oval 16">
              <a:extLst>
                <a:ext uri="{FF2B5EF4-FFF2-40B4-BE49-F238E27FC236}">
                  <a16:creationId xmlns="" xmlns:a16="http://schemas.microsoft.com/office/drawing/2014/main" id="{D06F13CE-12B3-4F3B-A87C-4256509790D4}"/>
                </a:ext>
              </a:extLst>
            </p:cNvPr>
            <p:cNvSpPr/>
            <p:nvPr/>
          </p:nvSpPr>
          <p:spPr>
            <a:xfrm>
              <a:off x="4945035" y="2332883"/>
              <a:ext cx="933251" cy="941412"/>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oogle Shape;95;p16">
              <a:extLst>
                <a:ext uri="{FF2B5EF4-FFF2-40B4-BE49-F238E27FC236}">
                  <a16:creationId xmlns="" xmlns:a16="http://schemas.microsoft.com/office/drawing/2014/main" id="{46A9FEAF-E9EE-4638-8777-71CD5CF87FC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62748" y="2101265"/>
              <a:ext cx="1165313" cy="1119647"/>
            </a:xfrm>
            <a:prstGeom prst="rect">
              <a:avLst/>
            </a:prstGeom>
            <a:noFill/>
            <a:ln>
              <a:noFill/>
            </a:ln>
          </p:spPr>
        </p:pic>
      </p:grpSp>
    </p:spTree>
    <p:extLst>
      <p:ext uri="{BB962C8B-B14F-4D97-AF65-F5344CB8AC3E}">
        <p14:creationId xmlns:p14="http://schemas.microsoft.com/office/powerpoint/2010/main" val="355609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C89373-2252-4035-9D5F-9D38918FE517}"/>
              </a:ext>
            </a:extLst>
          </p:cNvPr>
          <p:cNvSpPr>
            <a:spLocks noGrp="1"/>
          </p:cNvSpPr>
          <p:nvPr>
            <p:ph type="title"/>
          </p:nvPr>
        </p:nvSpPr>
        <p:spPr/>
        <p:txBody>
          <a:bodyPr/>
          <a:lstStyle/>
          <a:p>
            <a:r>
              <a:rPr lang="en-GB" dirty="0"/>
              <a:t>Some Maths!</a:t>
            </a:r>
          </a:p>
        </p:txBody>
      </p:sp>
    </p:spTree>
    <p:extLst>
      <p:ext uri="{BB962C8B-B14F-4D97-AF65-F5344CB8AC3E}">
        <p14:creationId xmlns:p14="http://schemas.microsoft.com/office/powerpoint/2010/main" val="1851918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24F29CC-6C04-4B38-B5B2-EAC391044F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4" name="3 digit PValue">
            <a:hlinkClick r:id="" action="ppaction://media"/>
            <a:extLst>
              <a:ext uri="{FF2B5EF4-FFF2-40B4-BE49-F238E27FC236}">
                <a16:creationId xmlns="" xmlns:a16="http://schemas.microsoft.com/office/drawing/2014/main" id="{53053D23-0D2D-4250-8718-A04F45F168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8344" y="2068550"/>
            <a:ext cx="7138969" cy="4015671"/>
          </a:xfrm>
          <a:prstGeom prst="rect">
            <a:avLst/>
          </a:prstGeom>
        </p:spPr>
      </p:pic>
    </p:spTree>
    <p:extLst>
      <p:ext uri="{BB962C8B-B14F-4D97-AF65-F5344CB8AC3E}">
        <p14:creationId xmlns:p14="http://schemas.microsoft.com/office/powerpoint/2010/main" val="15813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7E6EFF2-2773-46D7-8FF9-B8F129AF63A2}"/>
              </a:ext>
            </a:extLst>
          </p:cNvPr>
          <p:cNvGrpSpPr/>
          <p:nvPr/>
        </p:nvGrpSpPr>
        <p:grpSpPr>
          <a:xfrm>
            <a:off x="-1" y="1714499"/>
            <a:ext cx="9144001" cy="5143501"/>
            <a:chOff x="0" y="0"/>
            <a:chExt cx="9144001" cy="5143501"/>
          </a:xfrm>
        </p:grpSpPr>
        <p:pic>
          <p:nvPicPr>
            <p:cNvPr id="4" name="Google Shape;118;p19">
              <a:extLst>
                <a:ext uri="{FF2B5EF4-FFF2-40B4-BE49-F238E27FC236}">
                  <a16:creationId xmlns="" xmlns:a16="http://schemas.microsoft.com/office/drawing/2014/main" id="{256391A6-0E2B-4266-92AB-B28802C842D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1" cy="5143501"/>
            </a:xfrm>
            <a:prstGeom prst="rect">
              <a:avLst/>
            </a:prstGeom>
            <a:noFill/>
            <a:ln>
              <a:noFill/>
            </a:ln>
          </p:spPr>
        </p:pic>
        <p:pic>
          <p:nvPicPr>
            <p:cNvPr id="5" name="Picture 4">
              <a:extLst>
                <a:ext uri="{FF2B5EF4-FFF2-40B4-BE49-F238E27FC236}">
                  <a16:creationId xmlns="" xmlns:a16="http://schemas.microsoft.com/office/drawing/2014/main" id="{1734C0CD-C579-4135-8061-E2B80EE144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0760" y="1911919"/>
              <a:ext cx="395785" cy="368489"/>
            </a:xfrm>
            <a:prstGeom prst="rect">
              <a:avLst/>
            </a:prstGeom>
          </p:spPr>
        </p:pic>
        <p:pic>
          <p:nvPicPr>
            <p:cNvPr id="6" name="Picture 5">
              <a:extLst>
                <a:ext uri="{FF2B5EF4-FFF2-40B4-BE49-F238E27FC236}">
                  <a16:creationId xmlns="" xmlns:a16="http://schemas.microsoft.com/office/drawing/2014/main" id="{3B8C4467-8DA6-4E72-9F05-7DFFB267C9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135" y="2387505"/>
              <a:ext cx="2469037" cy="1721088"/>
            </a:xfrm>
            <a:prstGeom prst="rect">
              <a:avLst/>
            </a:prstGeom>
          </p:spPr>
        </p:pic>
        <p:pic>
          <p:nvPicPr>
            <p:cNvPr id="7" name="Picture 6">
              <a:extLst>
                <a:ext uri="{FF2B5EF4-FFF2-40B4-BE49-F238E27FC236}">
                  <a16:creationId xmlns="" xmlns:a16="http://schemas.microsoft.com/office/drawing/2014/main" id="{30BE7CCD-3138-4301-BD50-C46F4F8E99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5868" y="1870052"/>
              <a:ext cx="395785" cy="368489"/>
            </a:xfrm>
            <a:prstGeom prst="rect">
              <a:avLst/>
            </a:prstGeom>
          </p:spPr>
        </p:pic>
        <p:pic>
          <p:nvPicPr>
            <p:cNvPr id="8" name="Picture 7">
              <a:extLst>
                <a:ext uri="{FF2B5EF4-FFF2-40B4-BE49-F238E27FC236}">
                  <a16:creationId xmlns="" xmlns:a16="http://schemas.microsoft.com/office/drawing/2014/main" id="{B34174AE-EF40-4D88-8C11-222BDC849EA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7146982" y="1831965"/>
              <a:ext cx="395785" cy="408731"/>
            </a:xfrm>
            <a:prstGeom prst="rect">
              <a:avLst/>
            </a:prstGeom>
          </p:spPr>
        </p:pic>
        <p:pic>
          <p:nvPicPr>
            <p:cNvPr id="9" name="Picture 8">
              <a:extLst>
                <a:ext uri="{FF2B5EF4-FFF2-40B4-BE49-F238E27FC236}">
                  <a16:creationId xmlns="" xmlns:a16="http://schemas.microsoft.com/office/drawing/2014/main" id="{5C3B2A59-7860-4D51-81D5-47E2AC187B90}"/>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Effect>
                        <a14:saturation sat="66000"/>
                      </a14:imgEffect>
                    </a14:imgLayer>
                  </a14:imgProps>
                </a:ext>
                <a:ext uri="{28A0092B-C50C-407E-A947-70E740481C1C}">
                  <a14:useLocalDpi xmlns:a14="http://schemas.microsoft.com/office/drawing/2010/main"/>
                </a:ext>
              </a:extLst>
            </a:blip>
            <a:srcRect/>
            <a:stretch/>
          </p:blipFill>
          <p:spPr>
            <a:xfrm>
              <a:off x="3183340" y="1344079"/>
              <a:ext cx="2777319" cy="305522"/>
            </a:xfrm>
            <a:prstGeom prst="rect">
              <a:avLst/>
            </a:prstGeom>
          </p:spPr>
        </p:pic>
        <p:pic>
          <p:nvPicPr>
            <p:cNvPr id="10" name="Picture 9">
              <a:extLst>
                <a:ext uri="{FF2B5EF4-FFF2-40B4-BE49-F238E27FC236}">
                  <a16:creationId xmlns="" xmlns:a16="http://schemas.microsoft.com/office/drawing/2014/main" id="{DE5441F4-F8D4-4858-B253-A68BC3997327}"/>
                </a:ext>
              </a:extLst>
            </p:cNvPr>
            <p:cNvPicPr>
              <a:picLocks noChangeAspect="1"/>
            </p:cNvPicPr>
            <p:nvPr/>
          </p:nvPicPr>
          <p:blipFill>
            <a:blip r:embed="rId9"/>
            <a:stretch>
              <a:fillRect/>
            </a:stretch>
          </p:blipFill>
          <p:spPr>
            <a:xfrm>
              <a:off x="2803547" y="717540"/>
              <a:ext cx="3400425" cy="1114425"/>
            </a:xfrm>
            <a:prstGeom prst="rect">
              <a:avLst/>
            </a:prstGeom>
          </p:spPr>
        </p:pic>
      </p:grpSp>
    </p:spTree>
    <p:extLst>
      <p:ext uri="{BB962C8B-B14F-4D97-AF65-F5344CB8AC3E}">
        <p14:creationId xmlns:p14="http://schemas.microsoft.com/office/powerpoint/2010/main" val="2641530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2" name="Picture 1">
            <a:extLst>
              <a:ext uri="{FF2B5EF4-FFF2-40B4-BE49-F238E27FC236}">
                <a16:creationId xmlns="" xmlns:a16="http://schemas.microsoft.com/office/drawing/2014/main" id="{E287F573-A221-4617-A995-595051777A13}"/>
              </a:ext>
            </a:extLst>
          </p:cNvPr>
          <p:cNvPicPr>
            <a:picLocks noChangeAspect="1"/>
          </p:cNvPicPr>
          <p:nvPr/>
        </p:nvPicPr>
        <p:blipFill>
          <a:blip r:embed="rId3"/>
          <a:stretch>
            <a:fillRect/>
          </a:stretch>
        </p:blipFill>
        <p:spPr>
          <a:xfrm>
            <a:off x="0" y="138794"/>
            <a:ext cx="9151649" cy="501287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WP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MWP2" id="{F4276B23-5587-4693-9578-DDFFE18D6525}" vid="{F7539C4F-E9B2-47C0-9668-689A13E768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MWP2</Template>
  <TotalTime>8805</TotalTime>
  <Words>1975</Words>
  <Application>Microsoft Office PowerPoint</Application>
  <PresentationFormat>On-screen Show (4:3)</PresentationFormat>
  <Paragraphs>208</Paragraphs>
  <Slides>27</Slides>
  <Notes>24</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MWP2</vt:lpstr>
      <vt:lpstr>PowerPoint Presentation</vt:lpstr>
      <vt:lpstr>Maths with Parents</vt:lpstr>
      <vt:lpstr>Maths at Home - The Challenges</vt:lpstr>
      <vt:lpstr>New Teaching Methods – e.g. An Array</vt:lpstr>
      <vt:lpstr>PowerPoint Presentation</vt:lpstr>
      <vt:lpstr>Some Maths!</vt:lpstr>
      <vt:lpstr>PowerPoint Presentation</vt:lpstr>
      <vt:lpstr>PowerPoint Presentation</vt:lpstr>
      <vt:lpstr>PowerPoint Presentation</vt:lpstr>
      <vt:lpstr>PowerPoint Presentation</vt:lpstr>
      <vt:lpstr>PowerPoint Presentation</vt:lpstr>
      <vt:lpstr>What will you be doing at home?</vt:lpstr>
      <vt:lpstr>PowerPoint Presentation</vt:lpstr>
      <vt:lpstr>PowerPoint Presentation</vt:lpstr>
      <vt:lpstr>PowerPoint Presentation</vt:lpstr>
      <vt:lpstr>PowerPoint Presentation</vt:lpstr>
      <vt:lpstr>PowerPoint Presentation</vt:lpstr>
      <vt:lpstr>Registration </vt:lpstr>
      <vt:lpstr>Logged In</vt:lpstr>
      <vt:lpstr>Throughout the year</vt:lpstr>
      <vt:lpstr>Topics</vt:lpstr>
      <vt:lpstr>Topics</vt:lpstr>
      <vt:lpstr>What Next?</vt:lpstr>
      <vt:lpstr>Setting up your Account</vt:lpstr>
      <vt:lpstr>Registration</vt:lpstr>
      <vt:lpstr>PowerPoint Presentation</vt:lpstr>
      <vt:lpstr>Adding Another Child or Parent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Preston</dc:creator>
  <cp:lastModifiedBy>George Mounsdon</cp:lastModifiedBy>
  <cp:revision>60</cp:revision>
  <dcterms:created xsi:type="dcterms:W3CDTF">2019-08-01T10:13:30Z</dcterms:created>
  <dcterms:modified xsi:type="dcterms:W3CDTF">2019-10-02T09:10:20Z</dcterms:modified>
</cp:coreProperties>
</file>